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59" r:id="rId4"/>
    <p:sldId id="273" r:id="rId5"/>
    <p:sldId id="274" r:id="rId6"/>
    <p:sldId id="287" r:id="rId7"/>
    <p:sldId id="271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0" r:id="rId19"/>
    <p:sldId id="285" r:id="rId20"/>
    <p:sldId id="272" r:id="rId21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22C"/>
    <a:srgbClr val="3EA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6" autoAdjust="0"/>
  </p:normalViewPr>
  <p:slideViewPr>
    <p:cSldViewPr snapToGrid="0">
      <p:cViewPr>
        <p:scale>
          <a:sx n="34" d="100"/>
          <a:sy n="34" d="100"/>
        </p:scale>
        <p:origin x="-2184" y="-996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03/12/2019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pPr/>
              <a:t>03.12.2019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4380825" cy="2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hoto 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03.12.2019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54" r:id="rId17"/>
    <p:sldLayoutId id="214748366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8388626" y="3399184"/>
            <a:ext cx="13777120" cy="6155531"/>
          </a:xfrm>
        </p:spPr>
        <p:txBody>
          <a:bodyPr/>
          <a:lstStyle/>
          <a:p>
            <a:pPr algn="ctr"/>
            <a:r>
              <a:rPr lang="ro-RO" b="0" dirty="0" smtClean="0">
                <a:solidFill>
                  <a:srgbClr val="FF0000"/>
                </a:solidFill>
              </a:rPr>
              <a:t/>
            </a:r>
            <a:br>
              <a:rPr lang="ro-RO" b="0" dirty="0" smtClean="0">
                <a:solidFill>
                  <a:srgbClr val="FF0000"/>
                </a:solidFill>
              </a:rPr>
            </a:br>
            <a:r>
              <a:rPr lang="en-GB" dirty="0" smtClean="0"/>
              <a:t> </a:t>
            </a:r>
            <a:r>
              <a:rPr lang="en-GB" dirty="0" err="1" smtClean="0"/>
              <a:t>ThE</a:t>
            </a:r>
            <a:r>
              <a:rPr lang="en-GB" dirty="0" smtClean="0"/>
              <a:t> </a:t>
            </a:r>
            <a:r>
              <a:rPr lang="en-GB" dirty="0" err="1" smtClean="0"/>
              <a:t>SchoolS</a:t>
            </a:r>
            <a:r>
              <a:rPr lang="en-GB" dirty="0" smtClean="0"/>
              <a:t> </a:t>
            </a:r>
            <a:r>
              <a:rPr lang="en-GB" dirty="0" err="1" smtClean="0"/>
              <a:t>neEd</a:t>
            </a:r>
            <a:r>
              <a:rPr lang="en-GB" dirty="0" smtClean="0"/>
              <a:t> </a:t>
            </a:r>
            <a:r>
              <a:rPr lang="en-GB" dirty="0" err="1" smtClean="0"/>
              <a:t>ageNts</a:t>
            </a:r>
            <a:r>
              <a:rPr lang="en-GB" dirty="0" smtClean="0"/>
              <a:t> of </a:t>
            </a:r>
            <a:r>
              <a:rPr lang="en-GB" dirty="0" err="1" smtClean="0"/>
              <a:t>ChangE</a:t>
            </a:r>
            <a:r>
              <a:rPr lang="en-GB" dirty="0" smtClean="0"/>
              <a:t>! </a:t>
            </a:r>
            <a:r>
              <a:rPr lang="it-IT" dirty="0" smtClean="0"/>
              <a:t>(ESSENCE)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it-IT" dirty="0" smtClean="0"/>
              <a:t> </a:t>
            </a:r>
            <a:r>
              <a:rPr lang="it-IT" sz="6000" dirty="0" smtClean="0"/>
              <a:t>SEE 2018 - EEA4EDU </a:t>
            </a:r>
            <a:r>
              <a:rPr lang="ro-RO" b="0" dirty="0" smtClean="0">
                <a:solidFill>
                  <a:srgbClr val="FF0000"/>
                </a:solidFill>
              </a:rPr>
              <a:t/>
            </a:r>
            <a:br>
              <a:rPr lang="ro-RO" b="0" dirty="0" smtClean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Plassholder for dato 2">
            <a:extLst>
              <a:ext uri="{FF2B5EF4-FFF2-40B4-BE49-F238E27FC236}">
                <a16:creationId xmlns:a16="http://schemas.microsoft.com/office/drawing/2014/main" xmlns="" id="{1DED4627-FD2A-4BB0-94EB-58701437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553998"/>
          </a:xfrm>
        </p:spPr>
        <p:txBody>
          <a:bodyPr/>
          <a:lstStyle/>
          <a:p>
            <a:r>
              <a:rPr lang="ro-RO" dirty="0" smtClean="0">
                <a:solidFill>
                  <a:srgbClr val="002060"/>
                </a:solidFill>
              </a:rPr>
              <a:t>11.11.2019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xmlns="" id="{AEF7F602-88F2-47AB-8250-22AA0F4A6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1390245"/>
            <a:ext cx="4220063" cy="461665"/>
          </a:xfrm>
        </p:spPr>
        <p:txBody>
          <a:bodyPr/>
          <a:lstStyle/>
          <a:p>
            <a:r>
              <a:rPr lang="ro-RO" dirty="0" smtClean="0">
                <a:solidFill>
                  <a:srgbClr val="002060"/>
                </a:solidFill>
              </a:rPr>
              <a:t>Luciana ANTOCI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xmlns="" id="{0EBC4A7A-061F-4B17-BF67-F97BFDC86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735" y="11887201"/>
            <a:ext cx="4220063" cy="1391478"/>
          </a:xfrm>
        </p:spPr>
        <p:txBody>
          <a:bodyPr/>
          <a:lstStyle/>
          <a:p>
            <a:r>
              <a:rPr lang="en-GB" b="0" dirty="0">
                <a:solidFill>
                  <a:srgbClr val="002060"/>
                </a:solidFill>
              </a:rPr>
              <a:t>School inspector for </a:t>
            </a:r>
            <a:r>
              <a:rPr lang="ro-RO" b="0" dirty="0" smtClean="0">
                <a:solidFill>
                  <a:srgbClr val="002060"/>
                </a:solidFill>
              </a:rPr>
              <a:t>institutional management</a:t>
            </a:r>
            <a:endParaRPr lang="en-GB" b="0" dirty="0">
              <a:solidFill>
                <a:srgbClr val="002060"/>
              </a:solidFill>
            </a:endParaRPr>
          </a:p>
        </p:txBody>
      </p:sp>
      <p:sp>
        <p:nvSpPr>
          <p:cNvPr id="13" name="Plassholder for tekst 5">
            <a:extLst>
              <a:ext uri="{FF2B5EF4-FFF2-40B4-BE49-F238E27FC236}">
                <a16:creationId xmlns:a16="http://schemas.microsoft.com/office/drawing/2014/main" xmlns="" id="{2DBC69F3-44F8-4B32-8876-E2F7103123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00074" y="12146546"/>
            <a:ext cx="6767125" cy="461665"/>
          </a:xfrm>
        </p:spPr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Curriclum</a:t>
            </a:r>
            <a:r>
              <a:rPr lang="en-GB" dirty="0">
                <a:solidFill>
                  <a:srgbClr val="002060"/>
                </a:solidFill>
              </a:rPr>
              <a:t> and school inspection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xmlns="" id="{BD096114-D12E-4838-903B-9F72398ED9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00075" y="12605829"/>
            <a:ext cx="6767125" cy="92333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County School Inspectorate of Iaşi, Romania</a:t>
            </a:r>
          </a:p>
        </p:txBody>
      </p:sp>
      <p:pic>
        <p:nvPicPr>
          <p:cNvPr id="2050" name="Picture 2" descr="C:\Users\lucia\Desktop\thumbnail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574" y="3180522"/>
            <a:ext cx="7335078" cy="6758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2634056"/>
            <a:ext cx="10414163" cy="3958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Constituirea</a:t>
            </a:r>
            <a:r>
              <a:rPr lang="en-GB" sz="3600" dirty="0"/>
              <a:t> a </a:t>
            </a:r>
            <a:r>
              <a:rPr lang="en-GB" sz="3600" dirty="0" err="1"/>
              <a:t>două</a:t>
            </a:r>
            <a:r>
              <a:rPr lang="en-GB" sz="3600" dirty="0"/>
              <a:t> </a:t>
            </a:r>
            <a:r>
              <a:rPr lang="en-GB" sz="3600" dirty="0" err="1"/>
              <a:t>echipe</a:t>
            </a:r>
            <a:r>
              <a:rPr lang="en-GB" sz="3600" dirty="0"/>
              <a:t> </a:t>
            </a:r>
            <a:r>
              <a:rPr lang="en-GB" sz="3600" dirty="0" err="1"/>
              <a:t>pentru</a:t>
            </a:r>
            <a:r>
              <a:rPr lang="en-GB" sz="3600" dirty="0"/>
              <a:t> </a:t>
            </a:r>
            <a:r>
              <a:rPr lang="en-GB" sz="3600" dirty="0" err="1"/>
              <a:t>conceperea</a:t>
            </a:r>
            <a:r>
              <a:rPr lang="en-GB" sz="3600" dirty="0"/>
              <a:t> </a:t>
            </a:r>
            <a:r>
              <a:rPr lang="en-GB" sz="3600" dirty="0" err="1"/>
              <a:t>unui</a:t>
            </a:r>
            <a:r>
              <a:rPr lang="en-GB" sz="3600" dirty="0"/>
              <a:t> curriculum de curs; </a:t>
            </a:r>
          </a:p>
          <a:p>
            <a:r>
              <a:rPr lang="en-GB" sz="3600" dirty="0" err="1"/>
              <a:t>Principiul</a:t>
            </a:r>
            <a:r>
              <a:rPr lang="en-GB" sz="3600" dirty="0"/>
              <a:t> “Lead in from any chair” (“a </a:t>
            </a:r>
            <a:r>
              <a:rPr lang="en-GB" sz="3600" dirty="0" err="1"/>
              <a:t>scoate</a:t>
            </a:r>
            <a:r>
              <a:rPr lang="en-GB" sz="3600" dirty="0"/>
              <a:t> </a:t>
            </a:r>
            <a:r>
              <a:rPr lang="en-GB" sz="3600" dirty="0" err="1"/>
              <a:t>expertul</a:t>
            </a:r>
            <a:r>
              <a:rPr lang="en-GB" sz="3600" dirty="0"/>
              <a:t> din </a:t>
            </a:r>
            <a:r>
              <a:rPr lang="en-GB" sz="3600" dirty="0" err="1"/>
              <a:t>încăpere</a:t>
            </a:r>
            <a:r>
              <a:rPr lang="en-GB" sz="3600" dirty="0"/>
              <a:t>”) – </a:t>
            </a:r>
            <a:r>
              <a:rPr lang="en-GB" sz="3600" dirty="0" err="1"/>
              <a:t>rolul</a:t>
            </a:r>
            <a:r>
              <a:rPr lang="en-GB" sz="3600" dirty="0"/>
              <a:t> de </a:t>
            </a:r>
            <a:r>
              <a:rPr lang="en-GB" sz="3600" dirty="0" err="1"/>
              <a:t>lider</a:t>
            </a:r>
            <a:r>
              <a:rPr lang="en-GB" sz="3600" dirty="0"/>
              <a:t> </a:t>
            </a:r>
            <a:r>
              <a:rPr lang="en-GB" sz="3600" dirty="0" err="1"/>
              <a:t>poate</a:t>
            </a:r>
            <a:r>
              <a:rPr lang="en-GB" sz="3600" dirty="0"/>
              <a:t> fi </a:t>
            </a:r>
            <a:r>
              <a:rPr lang="en-GB" sz="3600" dirty="0" err="1"/>
              <a:t>asumat</a:t>
            </a:r>
            <a:r>
              <a:rPr lang="en-GB" sz="3600" dirty="0"/>
              <a:t> de </a:t>
            </a:r>
            <a:r>
              <a:rPr lang="en-GB" sz="3600" dirty="0" err="1"/>
              <a:t>oricine</a:t>
            </a:r>
            <a:r>
              <a:rPr lang="en-GB" sz="3600" dirty="0"/>
              <a:t>; </a:t>
            </a:r>
          </a:p>
          <a:p>
            <a:r>
              <a:rPr lang="en-GB" sz="3600" dirty="0"/>
              <a:t> </a:t>
            </a:r>
            <a:r>
              <a:rPr lang="en-GB" sz="3600" dirty="0" err="1"/>
              <a:t>Stabilirea</a:t>
            </a:r>
            <a:r>
              <a:rPr lang="en-GB" sz="3600" dirty="0"/>
              <a:t> </a:t>
            </a:r>
            <a:r>
              <a:rPr lang="en-GB" sz="3600" dirty="0" err="1"/>
              <a:t>reperelor</a:t>
            </a:r>
            <a:r>
              <a:rPr lang="en-GB" sz="3600" dirty="0"/>
              <a:t> pe care </a:t>
            </a:r>
            <a:r>
              <a:rPr lang="en-GB" sz="3600" dirty="0" err="1"/>
              <a:t>va</a:t>
            </a:r>
            <a:r>
              <a:rPr lang="en-GB" sz="3600" dirty="0"/>
              <a:t> fi </a:t>
            </a:r>
            <a:r>
              <a:rPr lang="en-GB" sz="3600" dirty="0" err="1"/>
              <a:t>construit</a:t>
            </a:r>
            <a:r>
              <a:rPr lang="en-GB" sz="3600" dirty="0"/>
              <a:t> curriculum-ul (</a:t>
            </a:r>
            <a:r>
              <a:rPr lang="en-GB" sz="3600" dirty="0" err="1"/>
              <a:t>cerinţe</a:t>
            </a:r>
            <a:r>
              <a:rPr lang="en-GB" sz="3600" dirty="0"/>
              <a:t> </a:t>
            </a:r>
            <a:r>
              <a:rPr lang="en-GB" sz="3600" dirty="0" err="1"/>
              <a:t>formale</a:t>
            </a:r>
            <a:r>
              <a:rPr lang="en-GB" sz="3600" dirty="0"/>
              <a:t>, cunoştinţe, </a:t>
            </a:r>
            <a:r>
              <a:rPr lang="en-GB" sz="3600" dirty="0" err="1"/>
              <a:t>abilităţi</a:t>
            </a:r>
            <a:r>
              <a:rPr lang="en-GB" sz="3600" dirty="0"/>
              <a:t>, </a:t>
            </a:r>
            <a:r>
              <a:rPr lang="en-GB" sz="3600" dirty="0" err="1"/>
              <a:t>atitudini</a:t>
            </a:r>
            <a:r>
              <a:rPr lang="en-GB" sz="3600" dirty="0"/>
              <a:t> …)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xmlns="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1992852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xmlns="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7753379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8518409"/>
            <a:ext cx="8858265" cy="4098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Tehnici</a:t>
            </a:r>
            <a:r>
              <a:rPr lang="en-GB" sz="3600" dirty="0"/>
              <a:t> de </a:t>
            </a:r>
            <a:r>
              <a:rPr lang="en-GB" sz="3600" dirty="0" err="1"/>
              <a:t>persuasiune</a:t>
            </a:r>
            <a:r>
              <a:rPr lang="en-GB" sz="3600" dirty="0"/>
              <a:t>;</a:t>
            </a:r>
          </a:p>
          <a:p>
            <a:r>
              <a:rPr lang="en-GB" sz="3600" dirty="0"/>
              <a:t>Lucru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echipă</a:t>
            </a:r>
            <a:r>
              <a:rPr lang="en-GB" sz="3600" dirty="0"/>
              <a:t>; </a:t>
            </a:r>
            <a:r>
              <a:rPr lang="en-GB" sz="3600" dirty="0" err="1"/>
              <a:t>asumarea</a:t>
            </a:r>
            <a:r>
              <a:rPr lang="en-GB" sz="3600" dirty="0"/>
              <a:t> </a:t>
            </a:r>
            <a:r>
              <a:rPr lang="en-GB" sz="3600" dirty="0" err="1"/>
              <a:t>unor</a:t>
            </a:r>
            <a:r>
              <a:rPr lang="en-GB" sz="3600" dirty="0"/>
              <a:t> </a:t>
            </a:r>
            <a:r>
              <a:rPr lang="en-GB" sz="3600" dirty="0" err="1"/>
              <a:t>roluri</a:t>
            </a:r>
            <a:r>
              <a:rPr lang="en-GB" sz="3600" dirty="0"/>
              <a:t> </a:t>
            </a:r>
            <a:r>
              <a:rPr lang="en-GB" sz="3600" dirty="0" err="1"/>
              <a:t>diferite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cadrul</a:t>
            </a:r>
            <a:r>
              <a:rPr lang="en-GB" sz="3600" dirty="0"/>
              <a:t> </a:t>
            </a:r>
            <a:r>
              <a:rPr lang="en-GB" sz="3600" dirty="0" err="1"/>
              <a:t>acesteia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Construirea</a:t>
            </a:r>
            <a:r>
              <a:rPr lang="en-GB" sz="3600" dirty="0"/>
              <a:t> </a:t>
            </a:r>
            <a:r>
              <a:rPr lang="en-GB" sz="3600" dirty="0" err="1"/>
              <a:t>unui</a:t>
            </a:r>
            <a:r>
              <a:rPr lang="en-GB" sz="3600" dirty="0"/>
              <a:t> curriculum ca </a:t>
            </a:r>
            <a:r>
              <a:rPr lang="en-GB" sz="3600" dirty="0" err="1"/>
              <a:t>naraţiune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imagini</a:t>
            </a:r>
            <a:r>
              <a:rPr lang="en-GB" sz="3600" dirty="0"/>
              <a:t> / </a:t>
            </a:r>
            <a:r>
              <a:rPr lang="en-GB" sz="3600" dirty="0" err="1"/>
              <a:t>cuvinte</a:t>
            </a:r>
            <a:r>
              <a:rPr lang="en-GB" sz="3600" dirty="0"/>
              <a:t> – </a:t>
            </a:r>
            <a:r>
              <a:rPr lang="en-GB" sz="3600" dirty="0" err="1"/>
              <a:t>cheie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Reflecţie</a:t>
            </a:r>
            <a:r>
              <a:rPr lang="en-GB" sz="3600" dirty="0"/>
              <a:t>.</a:t>
            </a:r>
          </a:p>
        </p:txBody>
      </p:sp>
      <p:pic>
        <p:nvPicPr>
          <p:cNvPr id="9" name="Picture 4" descr="C:\Users\lucia\Desktop\thumbnail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9270" y="2623930"/>
            <a:ext cx="12245009" cy="8607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3</a:t>
            </a:r>
          </a:p>
        </p:txBody>
      </p:sp>
      <p:pic>
        <p:nvPicPr>
          <p:cNvPr id="7170" name="Picture 2" descr="C:\Users\lucia\Desktop\thumbnail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373" y="2464903"/>
            <a:ext cx="13457583" cy="9382539"/>
          </a:xfrm>
          <a:prstGeom prst="rect">
            <a:avLst/>
          </a:prstGeom>
          <a:noFill/>
        </p:spPr>
      </p:pic>
      <p:pic>
        <p:nvPicPr>
          <p:cNvPr id="7171" name="Picture 3" descr="C:\Users\lucia\Desktop\thumbnail (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6870" y="6942553"/>
            <a:ext cx="8249548" cy="5791200"/>
          </a:xfrm>
          <a:prstGeom prst="rect">
            <a:avLst/>
          </a:prstGeom>
          <a:noFill/>
        </p:spPr>
      </p:pic>
      <p:pic>
        <p:nvPicPr>
          <p:cNvPr id="7172" name="Picture 4" descr="C:\Users\lucia\Desktop\thumbnail (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1383" y="278295"/>
            <a:ext cx="9630947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3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3059356"/>
            <a:ext cx="10414163" cy="2001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Învăţarea</a:t>
            </a:r>
            <a:r>
              <a:rPr lang="en-GB" sz="3600" dirty="0"/>
              <a:t> </a:t>
            </a:r>
            <a:r>
              <a:rPr lang="en-GB" sz="3600" dirty="0" err="1"/>
              <a:t>bazată</a:t>
            </a:r>
            <a:r>
              <a:rPr lang="en-GB" sz="3600" dirty="0"/>
              <a:t> pe </a:t>
            </a:r>
            <a:r>
              <a:rPr lang="en-GB" sz="3600" dirty="0" err="1"/>
              <a:t>proiect</a:t>
            </a:r>
            <a:r>
              <a:rPr lang="en-GB" sz="3600" dirty="0"/>
              <a:t>; </a:t>
            </a:r>
          </a:p>
          <a:p>
            <a:r>
              <a:rPr lang="en-GB" sz="3600" dirty="0" err="1"/>
              <a:t>Învăţarea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rezolvarea</a:t>
            </a:r>
            <a:r>
              <a:rPr lang="en-GB" sz="3600" dirty="0"/>
              <a:t> de </a:t>
            </a:r>
            <a:r>
              <a:rPr lang="en-GB" sz="3600" dirty="0" err="1"/>
              <a:t>probleme</a:t>
            </a:r>
            <a:r>
              <a:rPr lang="en-GB" sz="3600" dirty="0"/>
              <a:t>.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xmlns="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418152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xmlns="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5392949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6157979"/>
            <a:ext cx="8858265" cy="4098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/>
          </a:p>
          <a:p>
            <a:r>
              <a:rPr lang="en-GB" sz="3600" dirty="0" err="1" smtClean="0"/>
              <a:t>Lucru</a:t>
            </a:r>
            <a:r>
              <a:rPr lang="en-GB" sz="3600" dirty="0" smtClean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echipă</a:t>
            </a:r>
            <a:r>
              <a:rPr lang="en-GB" sz="3600" dirty="0"/>
              <a:t>; </a:t>
            </a:r>
            <a:r>
              <a:rPr lang="en-GB" sz="3600" dirty="0" err="1"/>
              <a:t>asumarea</a:t>
            </a:r>
            <a:r>
              <a:rPr lang="en-GB" sz="3600" dirty="0"/>
              <a:t> </a:t>
            </a:r>
            <a:r>
              <a:rPr lang="en-GB" sz="3600" dirty="0" err="1"/>
              <a:t>unor</a:t>
            </a:r>
            <a:r>
              <a:rPr lang="en-GB" sz="3600" dirty="0"/>
              <a:t> </a:t>
            </a:r>
            <a:r>
              <a:rPr lang="en-GB" sz="3600" dirty="0" err="1"/>
              <a:t>roluri</a:t>
            </a:r>
            <a:r>
              <a:rPr lang="en-GB" sz="3600" dirty="0"/>
              <a:t> </a:t>
            </a:r>
            <a:r>
              <a:rPr lang="en-GB" sz="3600" dirty="0" err="1"/>
              <a:t>diferite</a:t>
            </a:r>
            <a:r>
              <a:rPr lang="en-GB" sz="3600" dirty="0"/>
              <a:t>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cadrul</a:t>
            </a:r>
            <a:r>
              <a:rPr lang="en-GB" sz="3600" dirty="0"/>
              <a:t> </a:t>
            </a:r>
            <a:r>
              <a:rPr lang="en-GB" sz="3600" dirty="0" err="1"/>
              <a:t>acesteia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Construire</a:t>
            </a:r>
            <a:r>
              <a:rPr lang="en-GB" sz="3600" dirty="0"/>
              <a:t> / </a:t>
            </a:r>
            <a:r>
              <a:rPr lang="en-GB" sz="3600" dirty="0" err="1"/>
              <a:t>structurare</a:t>
            </a:r>
            <a:r>
              <a:rPr lang="en-GB" sz="3600" dirty="0"/>
              <a:t> curriculum;</a:t>
            </a:r>
          </a:p>
          <a:p>
            <a:r>
              <a:rPr lang="en-GB" sz="3600" dirty="0" err="1"/>
              <a:t>Reflecţie</a:t>
            </a:r>
            <a:r>
              <a:rPr lang="en-GB" sz="3600" dirty="0"/>
              <a:t>.</a:t>
            </a:r>
          </a:p>
        </p:txBody>
      </p:sp>
      <p:pic>
        <p:nvPicPr>
          <p:cNvPr id="8194" name="Picture 2" descr="C:\Users\lucia\Desktop\thumbnail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399" y="1769166"/>
            <a:ext cx="13676243" cy="944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3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4</a:t>
            </a:r>
          </a:p>
        </p:txBody>
      </p:sp>
      <p:pic>
        <p:nvPicPr>
          <p:cNvPr id="9218" name="Picture 2" descr="C:\Users\lucia\Desktop\thumbnail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05" y="2146852"/>
            <a:ext cx="10688092" cy="9203635"/>
          </a:xfrm>
          <a:prstGeom prst="rect">
            <a:avLst/>
          </a:prstGeom>
          <a:noFill/>
        </p:spPr>
      </p:pic>
      <p:pic>
        <p:nvPicPr>
          <p:cNvPr id="9219" name="Picture 3" descr="C:\Users\lucia\Desktop\thumbnail (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8296" y="1515786"/>
            <a:ext cx="5847044" cy="4169395"/>
          </a:xfrm>
          <a:prstGeom prst="rect">
            <a:avLst/>
          </a:prstGeom>
          <a:noFill/>
        </p:spPr>
      </p:pic>
      <p:pic>
        <p:nvPicPr>
          <p:cNvPr id="9220" name="Picture 4" descr="C:\Users\lucia\Desktop\thumbnail (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435" y="1406497"/>
            <a:ext cx="6089085" cy="4185919"/>
          </a:xfrm>
          <a:prstGeom prst="rect">
            <a:avLst/>
          </a:prstGeom>
          <a:noFill/>
        </p:spPr>
      </p:pic>
      <p:pic>
        <p:nvPicPr>
          <p:cNvPr id="9221" name="Picture 5" descr="C:\Users\lucia\Desktop\thumbnail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06092" y="6171275"/>
            <a:ext cx="10287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0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4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3931223"/>
            <a:ext cx="10414163" cy="2001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Învăţarea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rezolvarea</a:t>
            </a:r>
            <a:r>
              <a:rPr lang="en-GB" sz="3600" dirty="0"/>
              <a:t> de </a:t>
            </a:r>
            <a:r>
              <a:rPr lang="en-GB" sz="3600" dirty="0" err="1"/>
              <a:t>probleme</a:t>
            </a:r>
            <a:r>
              <a:rPr lang="en-GB" sz="3600" dirty="0"/>
              <a:t>; </a:t>
            </a:r>
          </a:p>
          <a:p>
            <a:r>
              <a:rPr lang="en-GB" sz="3600" dirty="0" err="1"/>
              <a:t>Tehnici</a:t>
            </a:r>
            <a:r>
              <a:rPr lang="en-GB" sz="3600" dirty="0"/>
              <a:t> de feedback; </a:t>
            </a:r>
          </a:p>
          <a:p>
            <a:r>
              <a:rPr lang="en-GB" sz="3600" dirty="0" err="1"/>
              <a:t>Analiză</a:t>
            </a:r>
            <a:r>
              <a:rPr lang="en-GB" sz="3600" dirty="0"/>
              <a:t> de curriculum.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xmlns="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3353814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xmlns="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6328611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7093641"/>
            <a:ext cx="8858265" cy="4098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Construirea</a:t>
            </a:r>
            <a:r>
              <a:rPr lang="en-GB" sz="3600" dirty="0"/>
              <a:t> </a:t>
            </a:r>
            <a:r>
              <a:rPr lang="en-GB" sz="3600" dirty="0" err="1"/>
              <a:t>unui</a:t>
            </a:r>
            <a:r>
              <a:rPr lang="en-GB" sz="3600" dirty="0"/>
              <a:t> design curricular </a:t>
            </a:r>
            <a:r>
              <a:rPr lang="en-GB" sz="3600" dirty="0" err="1"/>
              <a:t>pornind</a:t>
            </a:r>
            <a:r>
              <a:rPr lang="en-GB" sz="3600" dirty="0"/>
              <a:t> de la </a:t>
            </a:r>
            <a:r>
              <a:rPr lang="en-GB" sz="3600" dirty="0" err="1"/>
              <a:t>principiul</a:t>
            </a:r>
            <a:r>
              <a:rPr lang="en-GB" sz="3600" dirty="0"/>
              <a:t> "how little is enough";</a:t>
            </a:r>
          </a:p>
          <a:p>
            <a:r>
              <a:rPr lang="en-GB" sz="3600" dirty="0" err="1"/>
              <a:t>Vizita</a:t>
            </a:r>
            <a:r>
              <a:rPr lang="en-GB" sz="3600" dirty="0"/>
              <a:t> la </a:t>
            </a:r>
            <a:r>
              <a:rPr lang="en-GB" sz="3600" dirty="0" smtClean="0"/>
              <a:t>VOYENFNGA SKOLE, </a:t>
            </a:r>
            <a:r>
              <a:rPr lang="en-GB" sz="3600" dirty="0"/>
              <a:t>Oslo;</a:t>
            </a:r>
          </a:p>
          <a:p>
            <a:r>
              <a:rPr lang="en-GB" sz="3600" dirty="0" err="1"/>
              <a:t>Reflecţie</a:t>
            </a:r>
            <a:r>
              <a:rPr lang="en-GB" sz="3600" dirty="0"/>
              <a:t>.</a:t>
            </a:r>
          </a:p>
        </p:txBody>
      </p:sp>
      <p:pic>
        <p:nvPicPr>
          <p:cNvPr id="10242" name="Picture 2" descr="C:\Users\lucia\Desktop\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6112" y="521873"/>
            <a:ext cx="10287000" cy="5791200"/>
          </a:xfrm>
          <a:prstGeom prst="rect">
            <a:avLst/>
          </a:prstGeom>
          <a:noFill/>
        </p:spPr>
      </p:pic>
      <p:pic>
        <p:nvPicPr>
          <p:cNvPr id="10243" name="Picture 3" descr="C:\Users\lucia\Desktop\thumbnai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6235" y="6803404"/>
            <a:ext cx="10287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3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5</a:t>
            </a:r>
          </a:p>
        </p:txBody>
      </p:sp>
      <p:pic>
        <p:nvPicPr>
          <p:cNvPr id="11267" name="Picture 3" descr="C:\Users\lucia\Desktop\thumbnail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531" y="402604"/>
            <a:ext cx="10287000" cy="5791200"/>
          </a:xfrm>
          <a:prstGeom prst="rect">
            <a:avLst/>
          </a:prstGeom>
          <a:noFill/>
        </p:spPr>
      </p:pic>
      <p:pic>
        <p:nvPicPr>
          <p:cNvPr id="11269" name="Picture 5" descr="C:\Users\lucia\Desktop\thumbnail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112" y="1991208"/>
            <a:ext cx="8527775" cy="10287000"/>
          </a:xfrm>
          <a:prstGeom prst="rect">
            <a:avLst/>
          </a:prstGeom>
          <a:noFill/>
        </p:spPr>
      </p:pic>
      <p:pic>
        <p:nvPicPr>
          <p:cNvPr id="11270" name="Picture 6" descr="C:\Users\lucia\Desktop\thumbnail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44400" y="6763648"/>
            <a:ext cx="10436156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4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5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4058813"/>
            <a:ext cx="10414163" cy="3341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Închiderea</a:t>
            </a:r>
            <a:r>
              <a:rPr lang="en-GB" sz="3600" dirty="0"/>
              <a:t> </a:t>
            </a:r>
            <a:r>
              <a:rPr lang="en-GB" sz="3600" dirty="0" err="1"/>
              <a:t>cercului</a:t>
            </a:r>
            <a:r>
              <a:rPr lang="en-GB" sz="3600" dirty="0"/>
              <a:t> – </a:t>
            </a:r>
            <a:r>
              <a:rPr lang="en-GB" sz="3600" dirty="0" err="1"/>
              <a:t>prezentare</a:t>
            </a:r>
            <a:r>
              <a:rPr lang="en-GB" sz="3600" dirty="0"/>
              <a:t> curriculum; </a:t>
            </a:r>
          </a:p>
          <a:p>
            <a:r>
              <a:rPr lang="en-GB" sz="3600" dirty="0"/>
              <a:t>Feedback de </a:t>
            </a:r>
            <a:r>
              <a:rPr lang="en-GB" sz="3600" dirty="0" err="1"/>
              <a:t>grup</a:t>
            </a:r>
            <a:r>
              <a:rPr lang="en-GB" sz="3600" dirty="0"/>
              <a:t>; </a:t>
            </a:r>
          </a:p>
          <a:p>
            <a:r>
              <a:rPr lang="en-GB" sz="3600" dirty="0"/>
              <a:t>Commitment (“De </a:t>
            </a:r>
            <a:r>
              <a:rPr lang="en-GB" sz="3600" dirty="0" err="1"/>
              <a:t>azi</a:t>
            </a:r>
            <a:r>
              <a:rPr lang="en-GB" sz="3600" dirty="0"/>
              <a:t> </a:t>
            </a:r>
            <a:r>
              <a:rPr lang="en-GB" sz="3600" dirty="0" err="1"/>
              <a:t>înainte</a:t>
            </a:r>
            <a:r>
              <a:rPr lang="en-GB" sz="3600" dirty="0"/>
              <a:t>,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cariera</a:t>
            </a:r>
            <a:r>
              <a:rPr lang="en-GB" sz="3600" dirty="0"/>
              <a:t> </a:t>
            </a:r>
            <a:r>
              <a:rPr lang="en-GB" sz="3600" dirty="0" err="1"/>
              <a:t>mea</a:t>
            </a:r>
            <a:r>
              <a:rPr lang="en-GB" sz="3600" dirty="0"/>
              <a:t> de …. </a:t>
            </a:r>
            <a:r>
              <a:rPr lang="en-GB" sz="3600" dirty="0" err="1"/>
              <a:t>voi</a:t>
            </a:r>
            <a:r>
              <a:rPr lang="en-GB" sz="3600" dirty="0"/>
              <a:t> </a:t>
            </a:r>
            <a:r>
              <a:rPr lang="en-GB" sz="3600" dirty="0" err="1"/>
              <a:t>spune</a:t>
            </a:r>
            <a:r>
              <a:rPr lang="en-GB" sz="3600" dirty="0"/>
              <a:t> DA …. şi NU ….”); </a:t>
            </a:r>
          </a:p>
          <a:p>
            <a:r>
              <a:rPr lang="en-GB" sz="3600" dirty="0" err="1"/>
              <a:t>Acordarea</a:t>
            </a:r>
            <a:r>
              <a:rPr lang="en-GB" sz="3600" dirty="0"/>
              <a:t> </a:t>
            </a:r>
            <a:r>
              <a:rPr lang="en-GB" sz="3600" dirty="0" err="1"/>
              <a:t>certificatelor</a:t>
            </a:r>
            <a:r>
              <a:rPr lang="en-GB" sz="3600" dirty="0"/>
              <a:t>.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xmlns="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3353814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pic>
        <p:nvPicPr>
          <p:cNvPr id="7" name="Picture 4" descr="C:\Users\lucia\Desktop\thumbnail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8052" y="1630017"/>
            <a:ext cx="11847444" cy="972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9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78297"/>
            <a:ext cx="11799860" cy="2215991"/>
          </a:xfrm>
        </p:spPr>
        <p:txBody>
          <a:bodyPr/>
          <a:lstStyle/>
          <a:p>
            <a:pPr algn="ctr"/>
            <a:r>
              <a:rPr lang="en-GB" sz="7200" dirty="0" smtClean="0"/>
              <a:t>La pas</a:t>
            </a:r>
            <a:r>
              <a:rPr lang="ro-RO" sz="7200" dirty="0" smtClean="0"/>
              <a:t>,</a:t>
            </a:r>
            <a:r>
              <a:rPr lang="en-GB" sz="7200" dirty="0" smtClean="0"/>
              <a:t> </a:t>
            </a:r>
            <a:r>
              <a:rPr lang="en-GB" sz="7200" dirty="0" err="1" smtClean="0"/>
              <a:t>prin</a:t>
            </a:r>
            <a:r>
              <a:rPr lang="en-GB" sz="7200" dirty="0" smtClean="0"/>
              <a:t> </a:t>
            </a:r>
            <a:r>
              <a:rPr lang="en-GB" sz="7200" dirty="0" err="1" smtClean="0"/>
              <a:t>feeria</a:t>
            </a:r>
            <a:r>
              <a:rPr lang="en-GB" sz="7200" dirty="0" smtClean="0"/>
              <a:t> </a:t>
            </a:r>
            <a:r>
              <a:rPr lang="en-GB" sz="7200" dirty="0" err="1" smtClean="0"/>
              <a:t>toamnei</a:t>
            </a:r>
            <a:r>
              <a:rPr lang="en-GB" sz="7200" dirty="0" smtClean="0"/>
              <a:t> la OSLO</a:t>
            </a:r>
            <a:endParaRPr lang="en-GB" sz="7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48" y="3156668"/>
            <a:ext cx="12205251" cy="91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C:\Users\lucia\Desktop\thumbnail (1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4006" y="7931426"/>
            <a:ext cx="8408504" cy="4830418"/>
          </a:xfrm>
          <a:prstGeom prst="rect">
            <a:avLst/>
          </a:prstGeom>
          <a:noFill/>
        </p:spPr>
      </p:pic>
      <p:pic>
        <p:nvPicPr>
          <p:cNvPr id="12292" name="Picture 4" descr="C:\Users\lucia\Desktop\thumbnail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0982" y="278295"/>
            <a:ext cx="6338514" cy="7354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3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lucia\Desktop\thumbnail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5748" y="998952"/>
            <a:ext cx="10287000" cy="5791200"/>
          </a:xfrm>
          <a:prstGeom prst="rect">
            <a:avLst/>
          </a:prstGeom>
          <a:noFill/>
        </p:spPr>
      </p:pic>
      <p:pic>
        <p:nvPicPr>
          <p:cNvPr id="13318" name="Picture 6" descr="C:\Users\lucia\Desktop\thumbnail (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843" y="874643"/>
            <a:ext cx="8666922" cy="11092070"/>
          </a:xfrm>
          <a:prstGeom prst="rect">
            <a:avLst/>
          </a:prstGeom>
          <a:noFill/>
        </p:spPr>
      </p:pic>
      <p:pic>
        <p:nvPicPr>
          <p:cNvPr id="13321" name="Picture 9" descr="C:\Users\lucia\Desktop\thumbnail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76112" y="7041944"/>
            <a:ext cx="10287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5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lucia\Desktop\thumbnail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532" y="6739352"/>
            <a:ext cx="4172268" cy="5310408"/>
          </a:xfrm>
          <a:prstGeom prst="rect">
            <a:avLst/>
          </a:prstGeom>
          <a:noFill/>
        </p:spPr>
      </p:pic>
      <p:pic>
        <p:nvPicPr>
          <p:cNvPr id="14341" name="Picture 5" descr="C:\Users\lucia\Desktop\thumbnail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122" y="6938218"/>
            <a:ext cx="6788356" cy="5091267"/>
          </a:xfrm>
          <a:prstGeom prst="rect">
            <a:avLst/>
          </a:prstGeom>
          <a:noFill/>
        </p:spPr>
      </p:pic>
      <p:pic>
        <p:nvPicPr>
          <p:cNvPr id="14342" name="Picture 6" descr="C:\Users\lucia\Desktop\thumbnai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2857" y="359313"/>
            <a:ext cx="4333943" cy="5778591"/>
          </a:xfrm>
          <a:prstGeom prst="rect">
            <a:avLst/>
          </a:prstGeom>
          <a:noFill/>
        </p:spPr>
      </p:pic>
      <p:pic>
        <p:nvPicPr>
          <p:cNvPr id="14343" name="Picture 7" descr="C:\Users\lucia\Desktop\thumbnail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596" y="2107716"/>
            <a:ext cx="6858000" cy="9144000"/>
          </a:xfrm>
          <a:prstGeom prst="rect">
            <a:avLst/>
          </a:prstGeom>
          <a:noFill/>
        </p:spPr>
      </p:pic>
      <p:pic>
        <p:nvPicPr>
          <p:cNvPr id="14344" name="Picture 8" descr="C:\Users\lucia\Desktop\thumbnail (4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77" y="462239"/>
            <a:ext cx="9253262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3A11EC0-908D-475E-BF72-CBDEC9AE2E1A}"/>
              </a:ext>
            </a:extLst>
          </p:cNvPr>
          <p:cNvSpPr txBox="1">
            <a:spLocks/>
          </p:cNvSpPr>
          <p:nvPr/>
        </p:nvSpPr>
        <p:spPr>
          <a:xfrm>
            <a:off x="2259618" y="4567061"/>
            <a:ext cx="21028462" cy="1384995"/>
          </a:xfrm>
          <a:prstGeom prst="rect">
            <a:avLst/>
          </a:prstGeom>
        </p:spPr>
        <p:txBody>
          <a:bodyPr/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TEACHER AS A CHANGE AGENT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xmlns="" id="{B9585F34-D6E8-40BF-B5B0-07A86E28BFB4}"/>
              </a:ext>
            </a:extLst>
          </p:cNvPr>
          <p:cNvSpPr txBox="1">
            <a:spLocks/>
          </p:cNvSpPr>
          <p:nvPr/>
        </p:nvSpPr>
        <p:spPr>
          <a:xfrm>
            <a:off x="2259618" y="6008390"/>
            <a:ext cx="21028462" cy="22159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000" b="1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0" dirty="0"/>
              <a:t>OSLO, NORVEGIA</a:t>
            </a:r>
          </a:p>
          <a:p>
            <a:pPr algn="ctr"/>
            <a:r>
              <a:rPr lang="en-GB" sz="7200" b="0" dirty="0" smtClean="0"/>
              <a:t>29 </a:t>
            </a:r>
            <a:r>
              <a:rPr lang="en-GB" sz="7200" b="0" dirty="0" err="1" smtClean="0"/>
              <a:t>octombrie</a:t>
            </a:r>
            <a:r>
              <a:rPr lang="en-GB" sz="7200" b="0" dirty="0" smtClean="0"/>
              <a:t>– 1 </a:t>
            </a:r>
            <a:r>
              <a:rPr lang="en-GB" sz="7200" b="0" dirty="0" err="1" smtClean="0"/>
              <a:t>noiembrie</a:t>
            </a:r>
            <a:r>
              <a:rPr lang="en-GB" sz="7200" b="0" dirty="0" smtClean="0"/>
              <a:t> 2019</a:t>
            </a:r>
            <a:endParaRPr lang="en-GB" sz="72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A63825-BEA8-4783-B997-541FDD7F681B}"/>
              </a:ext>
            </a:extLst>
          </p:cNvPr>
          <p:cNvSpPr txBox="1"/>
          <p:nvPr/>
        </p:nvSpPr>
        <p:spPr>
          <a:xfrm>
            <a:off x="91801" y="1263980"/>
            <a:ext cx="742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Working together for a </a:t>
            </a: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</a:rPr>
              <a:t>green</a:t>
            </a:r>
            <a:r>
              <a:rPr lang="en-GB" sz="2000" i="1" dirty="0"/>
              <a:t>, </a:t>
            </a:r>
            <a:r>
              <a:rPr lang="en-GB" sz="2000" i="1" dirty="0">
                <a:solidFill>
                  <a:schemeClr val="accent2"/>
                </a:solidFill>
              </a:rPr>
              <a:t>competitive</a:t>
            </a:r>
            <a:r>
              <a:rPr lang="en-GB" sz="2000" i="1" dirty="0"/>
              <a:t> and </a:t>
            </a:r>
            <a:r>
              <a:rPr lang="en-GB" sz="2000" i="1" dirty="0">
                <a:solidFill>
                  <a:schemeClr val="bg2"/>
                </a:solidFill>
              </a:rPr>
              <a:t>inclusive</a:t>
            </a:r>
            <a:r>
              <a:rPr lang="en-GB" sz="2000" i="1" dirty="0"/>
              <a:t> Europe</a:t>
            </a:r>
          </a:p>
        </p:txBody>
      </p:sp>
      <p:pic>
        <p:nvPicPr>
          <p:cNvPr id="2050" name="Picture 2" descr="EEAGrants">
            <a:extLst>
              <a:ext uri="{FF2B5EF4-FFF2-40B4-BE49-F238E27FC236}">
                <a16:creationId xmlns:a16="http://schemas.microsoft.com/office/drawing/2014/main" xmlns="" id="{0C1A5993-55A6-4376-8837-FB4B83EF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45" y="160581"/>
            <a:ext cx="6274768" cy="9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843D4A-2CDF-4679-99E0-C5376DADB720}"/>
              </a:ext>
            </a:extLst>
          </p:cNvPr>
          <p:cNvSpPr txBox="1"/>
          <p:nvPr/>
        </p:nvSpPr>
        <p:spPr>
          <a:xfrm>
            <a:off x="11398889" y="1293696"/>
            <a:ext cx="310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SEE and cha(</a:t>
            </a:r>
            <a:r>
              <a:rPr lang="en-GB" sz="2000" i="1" dirty="0" err="1"/>
              <a:t>lle</a:t>
            </a:r>
            <a:r>
              <a:rPr lang="en-GB" sz="2000" i="1" dirty="0"/>
              <a:t>)</a:t>
            </a:r>
            <a:r>
              <a:rPr lang="en-GB" sz="2000" i="1" dirty="0" err="1"/>
              <a:t>nge</a:t>
            </a:r>
            <a:endParaRPr lang="en-GB" sz="20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D5873FF-0245-40F2-8966-85E820735AC8}"/>
              </a:ext>
            </a:extLst>
          </p:cNvPr>
          <p:cNvGrpSpPr/>
          <p:nvPr/>
        </p:nvGrpSpPr>
        <p:grpSpPr>
          <a:xfrm>
            <a:off x="19580007" y="469401"/>
            <a:ext cx="3624584" cy="1194689"/>
            <a:chOff x="702962" y="2474711"/>
            <a:chExt cx="3624584" cy="11946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7A87C6D-D505-481C-B7CD-127E52FC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962" y="2474711"/>
              <a:ext cx="3088669" cy="6621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161CEB4-D5DF-4A31-87DD-2D7CC459F176}"/>
                </a:ext>
              </a:extLst>
            </p:cNvPr>
            <p:cNvSpPr txBox="1"/>
            <p:nvPr/>
          </p:nvSpPr>
          <p:spPr>
            <a:xfrm>
              <a:off x="702962" y="3269290"/>
              <a:ext cx="3624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/>
                <a:t>Quality education for change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FDF5F2-0291-4CAD-A48F-52F9D142DD08}"/>
              </a:ext>
            </a:extLst>
          </p:cNvPr>
          <p:cNvSpPr txBox="1"/>
          <p:nvPr/>
        </p:nvSpPr>
        <p:spPr>
          <a:xfrm>
            <a:off x="9872446" y="426948"/>
            <a:ext cx="579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EEA GRANTS 2014-2021</a:t>
            </a:r>
          </a:p>
          <a:p>
            <a:pPr algn="ctr"/>
            <a:r>
              <a:rPr lang="en-GB" sz="2000" dirty="0"/>
              <a:t>EDUCATIONAL PROGRAMME IN ROMANIA</a:t>
            </a:r>
          </a:p>
        </p:txBody>
      </p:sp>
    </p:spTree>
    <p:extLst>
      <p:ext uri="{BB962C8B-B14F-4D97-AF65-F5344CB8AC3E}">
        <p14:creationId xmlns:p14="http://schemas.microsoft.com/office/powerpoint/2010/main" val="32225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260474" y="5161523"/>
            <a:ext cx="23120351" cy="5704951"/>
          </a:xfrm>
        </p:spPr>
        <p:txBody>
          <a:bodyPr>
            <a:norm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Prezentare</a:t>
            </a:r>
            <a:r>
              <a:rPr lang="en-GB" dirty="0" smtClean="0"/>
              <a:t> </a:t>
            </a:r>
            <a:r>
              <a:rPr lang="en-GB" dirty="0"/>
              <a:t>video – “The Teacher as a Change Agent”, Oslo, </a:t>
            </a:r>
            <a:r>
              <a:rPr lang="en-GB" dirty="0" smtClean="0"/>
              <a:t>29 </a:t>
            </a:r>
            <a:r>
              <a:rPr lang="en-GB" dirty="0" err="1" smtClean="0"/>
              <a:t>octombrie</a:t>
            </a:r>
            <a:r>
              <a:rPr lang="en-GB" dirty="0" smtClean="0"/>
              <a:t>- 1 </a:t>
            </a:r>
            <a:r>
              <a:rPr lang="en-GB" dirty="0" err="1" smtClean="0"/>
              <a:t>noiembrie</a:t>
            </a:r>
            <a:r>
              <a:rPr lang="en-GB" dirty="0" smtClean="0"/>
              <a:t> 2019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C3DD3-0244-4054-B1FB-E60C29CA51B1}"/>
              </a:ext>
            </a:extLst>
          </p:cNvPr>
          <p:cNvSpPr txBox="1"/>
          <p:nvPr/>
        </p:nvSpPr>
        <p:spPr>
          <a:xfrm>
            <a:off x="1400176" y="12537429"/>
            <a:ext cx="2133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</a:rPr>
              <a:t>Material </a:t>
            </a:r>
            <a:r>
              <a:rPr lang="en-GB" sz="2000" dirty="0" err="1">
                <a:solidFill>
                  <a:schemeClr val="bg1"/>
                </a:solidFill>
              </a:rPr>
              <a:t>realizat</a:t>
            </a:r>
            <a:r>
              <a:rPr lang="en-GB" sz="2000" dirty="0">
                <a:solidFill>
                  <a:schemeClr val="bg1"/>
                </a:solidFill>
              </a:rPr>
              <a:t> cu </a:t>
            </a:r>
            <a:r>
              <a:rPr lang="en-GB" sz="2000" dirty="0" err="1">
                <a:solidFill>
                  <a:schemeClr val="bg1"/>
                </a:solidFill>
              </a:rPr>
              <a:t>sprijinul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financiar</a:t>
            </a:r>
            <a:r>
              <a:rPr lang="en-GB" sz="2000" dirty="0">
                <a:solidFill>
                  <a:schemeClr val="bg1"/>
                </a:solidFill>
              </a:rPr>
              <a:t> al </a:t>
            </a:r>
            <a:r>
              <a:rPr lang="en-GB" sz="2000" dirty="0" err="1">
                <a:solidFill>
                  <a:schemeClr val="bg1"/>
                </a:solidFill>
              </a:rPr>
              <a:t>Mecanismului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Financiar</a:t>
            </a:r>
            <a:r>
              <a:rPr lang="en-GB" sz="2000" dirty="0">
                <a:solidFill>
                  <a:schemeClr val="bg1"/>
                </a:solidFill>
              </a:rPr>
              <a:t> al SEE 2014 – 2021. </a:t>
            </a:r>
            <a:r>
              <a:rPr lang="en-GB" sz="2000" dirty="0" err="1">
                <a:solidFill>
                  <a:schemeClr val="bg1"/>
                </a:solidFill>
              </a:rPr>
              <a:t>Conținutul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acestuia</a:t>
            </a:r>
            <a:r>
              <a:rPr lang="en-GB" sz="2000" dirty="0">
                <a:solidFill>
                  <a:schemeClr val="bg1"/>
                </a:solidFill>
              </a:rPr>
              <a:t> (text, </a:t>
            </a:r>
            <a:r>
              <a:rPr lang="en-GB" sz="2000" dirty="0" err="1">
                <a:solidFill>
                  <a:schemeClr val="bg1"/>
                </a:solidFill>
              </a:rPr>
              <a:t>fotografii</a:t>
            </a:r>
            <a:r>
              <a:rPr lang="en-GB" sz="2000" dirty="0">
                <a:solidFill>
                  <a:schemeClr val="bg1"/>
                </a:solidFill>
              </a:rPr>
              <a:t>, video) nu </a:t>
            </a:r>
            <a:r>
              <a:rPr lang="en-GB" sz="2000" dirty="0" err="1">
                <a:solidFill>
                  <a:schemeClr val="bg1"/>
                </a:solidFill>
              </a:rPr>
              <a:t>reflectă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opinia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oficială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Operatorului</a:t>
            </a:r>
            <a:r>
              <a:rPr lang="en-GB" sz="2000" dirty="0">
                <a:solidFill>
                  <a:schemeClr val="bg1"/>
                </a:solidFill>
              </a:rPr>
              <a:t> de Program, a </a:t>
            </a:r>
            <a:r>
              <a:rPr lang="en-GB" sz="2000" dirty="0" err="1">
                <a:solidFill>
                  <a:schemeClr val="bg1"/>
                </a:solidFill>
              </a:rPr>
              <a:t>Punctului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Național</a:t>
            </a:r>
            <a:r>
              <a:rPr lang="en-GB" sz="2000" dirty="0">
                <a:solidFill>
                  <a:schemeClr val="bg1"/>
                </a:solidFill>
              </a:rPr>
              <a:t> de Contact </a:t>
            </a:r>
            <a:r>
              <a:rPr lang="en-GB" sz="2000" dirty="0" err="1">
                <a:solidFill>
                  <a:schemeClr val="bg1"/>
                </a:solidFill>
              </a:rPr>
              <a:t>sau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Oficiului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Mecanismului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Financiar</a:t>
            </a:r>
            <a:r>
              <a:rPr lang="en-GB" sz="2000" dirty="0">
                <a:solidFill>
                  <a:schemeClr val="bg1"/>
                </a:solidFill>
              </a:rPr>
              <a:t>. </a:t>
            </a:r>
            <a:r>
              <a:rPr lang="en-GB" sz="2000" dirty="0" err="1">
                <a:solidFill>
                  <a:schemeClr val="bg1"/>
                </a:solidFill>
              </a:rPr>
              <a:t>Informațiile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și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opiniile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exprimate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reprezintă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responsabilitatea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exclusivă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autorului</a:t>
            </a:r>
            <a:r>
              <a:rPr lang="en-GB" sz="2000" dirty="0">
                <a:solidFill>
                  <a:schemeClr val="bg1"/>
                </a:solidFill>
              </a:rPr>
              <a:t>/</a:t>
            </a:r>
            <a:r>
              <a:rPr lang="en-GB" sz="2000" dirty="0" err="1">
                <a:solidFill>
                  <a:schemeClr val="bg1"/>
                </a:solidFill>
              </a:rPr>
              <a:t>autorilor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                  </a:t>
            </a:r>
            <a:r>
              <a:rPr lang="en-GB" dirty="0" smtClean="0">
                <a:solidFill>
                  <a:srgbClr val="C00000"/>
                </a:solidFill>
              </a:rPr>
              <a:t>CONTEXT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559" y="4373217"/>
            <a:ext cx="21861705" cy="83687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o-RO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SCOPUL PROIECTULUI</a:t>
            </a:r>
            <a:r>
              <a:rPr lang="ro-RO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Construirea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școlile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jud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Iași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echipelor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colaborează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învață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împreună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îmbunătăți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calitatea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GB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o-RO" sz="16000" b="1" dirty="0" smtClean="0"/>
              <a:t>             </a:t>
            </a:r>
            <a:r>
              <a:rPr lang="en-GB" sz="16000" b="1" dirty="0" smtClean="0"/>
              <a:t> </a:t>
            </a:r>
            <a:endParaRPr lang="ro-RO" sz="160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ro-RO" sz="12800" dirty="0" smtClean="0"/>
              <a:t>      </a:t>
            </a:r>
            <a:r>
              <a:rPr lang="en-GB" sz="12800" dirty="0" smtClean="0"/>
              <a:t>       </a:t>
            </a:r>
            <a:r>
              <a:rPr lang="ro-RO" sz="12800" dirty="0" smtClean="0"/>
              <a:t> Accentul </a:t>
            </a:r>
            <a:r>
              <a:rPr lang="ro-RO" sz="12800" dirty="0"/>
              <a:t>educaţiei trebuie mutat de pe </a:t>
            </a:r>
            <a:r>
              <a:rPr lang="ro-RO" sz="12800" b="1" dirty="0">
                <a:solidFill>
                  <a:srgbClr val="C00000"/>
                </a:solidFill>
              </a:rPr>
              <a:t>transmiterea de cunoştinţe spre formarea acelor abilităţi care îi permit individului să</a:t>
            </a:r>
            <a:r>
              <a:rPr lang="en-GB" sz="12800" b="1" dirty="0">
                <a:solidFill>
                  <a:srgbClr val="C00000"/>
                </a:solidFill>
              </a:rPr>
              <a:t> se </a:t>
            </a:r>
            <a:r>
              <a:rPr lang="en-GB" sz="12800" b="1" dirty="0" err="1">
                <a:solidFill>
                  <a:srgbClr val="C00000"/>
                </a:solidFill>
              </a:rPr>
              <a:t>orienteze</a:t>
            </a:r>
            <a:r>
              <a:rPr lang="en-GB" sz="12800" b="1" dirty="0">
                <a:solidFill>
                  <a:srgbClr val="C00000"/>
                </a:solidFill>
              </a:rPr>
              <a:t> </a:t>
            </a:r>
            <a:r>
              <a:rPr lang="en-GB" sz="12800" b="1" dirty="0" err="1">
                <a:solidFill>
                  <a:srgbClr val="C00000"/>
                </a:solidFill>
              </a:rPr>
              <a:t>într</a:t>
            </a:r>
            <a:r>
              <a:rPr lang="en-GB" sz="12800" b="1" dirty="0">
                <a:solidFill>
                  <a:srgbClr val="C00000"/>
                </a:solidFill>
              </a:rPr>
              <a:t>-o </a:t>
            </a:r>
            <a:r>
              <a:rPr lang="en-GB" sz="12800" b="1" dirty="0" err="1">
                <a:solidFill>
                  <a:srgbClr val="C00000"/>
                </a:solidFill>
              </a:rPr>
              <a:t>lume</a:t>
            </a:r>
            <a:r>
              <a:rPr lang="en-GB" sz="12800" b="1" dirty="0">
                <a:solidFill>
                  <a:srgbClr val="C00000"/>
                </a:solidFill>
              </a:rPr>
              <a:t> </a:t>
            </a:r>
            <a:r>
              <a:rPr lang="en-GB" sz="12800" b="1" dirty="0" err="1">
                <a:solidFill>
                  <a:srgbClr val="C00000"/>
                </a:solidFill>
              </a:rPr>
              <a:t>volatilă</a:t>
            </a:r>
            <a:r>
              <a:rPr lang="en-GB" sz="12800" b="1" dirty="0">
                <a:solidFill>
                  <a:srgbClr val="C00000"/>
                </a:solidFill>
              </a:rPr>
              <a:t> şi </a:t>
            </a:r>
            <a:r>
              <a:rPr lang="en-GB" sz="12800" b="1" dirty="0" err="1">
                <a:solidFill>
                  <a:srgbClr val="C00000"/>
                </a:solidFill>
              </a:rPr>
              <a:t>ambiguă</a:t>
            </a:r>
            <a:r>
              <a:rPr lang="en-GB" sz="12800" dirty="0"/>
              <a:t>, </a:t>
            </a:r>
            <a:r>
              <a:rPr lang="en-GB" sz="12800" dirty="0" err="1"/>
              <a:t>aflată</a:t>
            </a:r>
            <a:r>
              <a:rPr lang="en-GB" sz="12800" dirty="0"/>
              <a:t> </a:t>
            </a:r>
            <a:r>
              <a:rPr lang="en-GB" sz="12800" dirty="0" err="1"/>
              <a:t>în</a:t>
            </a:r>
            <a:r>
              <a:rPr lang="en-GB" sz="12800" dirty="0"/>
              <a:t> </a:t>
            </a:r>
            <a:r>
              <a:rPr lang="en-GB" sz="12800" dirty="0" err="1"/>
              <a:t>continuă</a:t>
            </a:r>
            <a:r>
              <a:rPr lang="en-GB" sz="12800" dirty="0"/>
              <a:t> </a:t>
            </a:r>
            <a:r>
              <a:rPr lang="en-GB" sz="12800" dirty="0" err="1"/>
              <a:t>schimbare</a:t>
            </a:r>
            <a:r>
              <a:rPr lang="en-GB" sz="12800" dirty="0"/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ro-RO" sz="12800" dirty="0" smtClean="0"/>
              <a:t>      </a:t>
            </a:r>
            <a:r>
              <a:rPr lang="en-GB" sz="12800" dirty="0" smtClean="0"/>
              <a:t>       </a:t>
            </a:r>
            <a:r>
              <a:rPr lang="ro-RO" sz="12800" dirty="0" smtClean="0"/>
              <a:t> </a:t>
            </a:r>
            <a:r>
              <a:rPr lang="en-GB" sz="12800" dirty="0" err="1" smtClean="0"/>
              <a:t>Şcoala</a:t>
            </a:r>
            <a:r>
              <a:rPr lang="en-GB" sz="12800" dirty="0" smtClean="0"/>
              <a:t> </a:t>
            </a:r>
            <a:r>
              <a:rPr lang="en-GB" sz="12800" dirty="0" err="1"/>
              <a:t>trebuie</a:t>
            </a:r>
            <a:r>
              <a:rPr lang="en-GB" sz="12800" dirty="0"/>
              <a:t> </a:t>
            </a:r>
            <a:r>
              <a:rPr lang="en-GB" sz="12800" dirty="0" err="1"/>
              <a:t>să</a:t>
            </a:r>
            <a:r>
              <a:rPr lang="en-GB" sz="12800" dirty="0"/>
              <a:t> </a:t>
            </a:r>
            <a:r>
              <a:rPr lang="en-GB" sz="12800" dirty="0" err="1"/>
              <a:t>îl</a:t>
            </a:r>
            <a:r>
              <a:rPr lang="en-GB" sz="12800" dirty="0"/>
              <a:t> </a:t>
            </a:r>
            <a:r>
              <a:rPr lang="en-GB" sz="12800" dirty="0" err="1"/>
              <a:t>pregătească</a:t>
            </a:r>
            <a:r>
              <a:rPr lang="en-GB" sz="12800" dirty="0"/>
              <a:t> pe </a:t>
            </a:r>
            <a:r>
              <a:rPr lang="en-GB" sz="12800" dirty="0" err="1"/>
              <a:t>individ</a:t>
            </a:r>
            <a:r>
              <a:rPr lang="en-GB" sz="12800" dirty="0"/>
              <a:t> </a:t>
            </a:r>
            <a:r>
              <a:rPr lang="en-GB" sz="12800" dirty="0" err="1"/>
              <a:t>pentru</a:t>
            </a:r>
            <a:r>
              <a:rPr lang="en-GB" sz="12800" dirty="0"/>
              <a:t> o </a:t>
            </a:r>
            <a:r>
              <a:rPr lang="en-GB" sz="12800" b="1" dirty="0" err="1">
                <a:solidFill>
                  <a:srgbClr val="C00000"/>
                </a:solidFill>
              </a:rPr>
              <a:t>lume</a:t>
            </a:r>
            <a:r>
              <a:rPr lang="en-GB" sz="12800" b="1" dirty="0">
                <a:solidFill>
                  <a:srgbClr val="C00000"/>
                </a:solidFill>
              </a:rPr>
              <a:t> </a:t>
            </a:r>
            <a:r>
              <a:rPr lang="en-GB" sz="12800" b="1" dirty="0" err="1">
                <a:solidFill>
                  <a:srgbClr val="C00000"/>
                </a:solidFill>
              </a:rPr>
              <a:t>dinamică</a:t>
            </a:r>
            <a:r>
              <a:rPr lang="en-GB" sz="12800" b="1" dirty="0">
                <a:solidFill>
                  <a:srgbClr val="C00000"/>
                </a:solidFill>
              </a:rPr>
              <a:t>, </a:t>
            </a:r>
            <a:r>
              <a:rPr lang="en-GB" sz="12800" b="1" dirty="0" err="1">
                <a:solidFill>
                  <a:srgbClr val="C00000"/>
                </a:solidFill>
              </a:rPr>
              <a:t>pentru</a:t>
            </a:r>
            <a:r>
              <a:rPr lang="en-GB" sz="12800" b="1" dirty="0">
                <a:solidFill>
                  <a:srgbClr val="C00000"/>
                </a:solidFill>
              </a:rPr>
              <a:t> </a:t>
            </a:r>
            <a:r>
              <a:rPr lang="en-GB" sz="12800" b="1" dirty="0" err="1">
                <a:solidFill>
                  <a:srgbClr val="C00000"/>
                </a:solidFill>
              </a:rPr>
              <a:t>meserii</a:t>
            </a:r>
            <a:r>
              <a:rPr lang="en-GB" sz="12800" b="1" dirty="0">
                <a:solidFill>
                  <a:srgbClr val="C00000"/>
                </a:solidFill>
              </a:rPr>
              <a:t> care nu au </a:t>
            </a:r>
            <a:r>
              <a:rPr lang="en-GB" sz="12800" b="1" dirty="0" err="1">
                <a:solidFill>
                  <a:srgbClr val="C00000"/>
                </a:solidFill>
              </a:rPr>
              <a:t>fost</a:t>
            </a:r>
            <a:r>
              <a:rPr lang="en-GB" sz="12800" b="1" dirty="0">
                <a:solidFill>
                  <a:srgbClr val="C00000"/>
                </a:solidFill>
              </a:rPr>
              <a:t> create </a:t>
            </a:r>
            <a:r>
              <a:rPr lang="en-GB" sz="12800" b="1" dirty="0" err="1">
                <a:solidFill>
                  <a:srgbClr val="C00000"/>
                </a:solidFill>
              </a:rPr>
              <a:t>încă</a:t>
            </a:r>
            <a:r>
              <a:rPr lang="en-GB" sz="12800" dirty="0"/>
              <a:t>, </a:t>
            </a:r>
            <a:r>
              <a:rPr lang="en-GB" sz="12800" dirty="0" err="1"/>
              <a:t>pentru</a:t>
            </a:r>
            <a:r>
              <a:rPr lang="en-GB" sz="12800" dirty="0"/>
              <a:t> </a:t>
            </a:r>
            <a:r>
              <a:rPr lang="en-GB" sz="12800" dirty="0" err="1"/>
              <a:t>tehnolgii</a:t>
            </a:r>
            <a:r>
              <a:rPr lang="en-GB" sz="12800" dirty="0"/>
              <a:t> </a:t>
            </a:r>
            <a:r>
              <a:rPr lang="en-GB" sz="12800" dirty="0" err="1"/>
              <a:t>ce</a:t>
            </a:r>
            <a:r>
              <a:rPr lang="en-GB" sz="12800" dirty="0"/>
              <a:t> </a:t>
            </a:r>
            <a:r>
              <a:rPr lang="en-GB" sz="12800" dirty="0" err="1"/>
              <a:t>urmează</a:t>
            </a:r>
            <a:r>
              <a:rPr lang="en-GB" sz="12800" dirty="0"/>
              <a:t> </a:t>
            </a:r>
            <a:r>
              <a:rPr lang="en-GB" sz="12800" dirty="0" err="1"/>
              <a:t>să</a:t>
            </a:r>
            <a:r>
              <a:rPr lang="en-GB" sz="12800" dirty="0"/>
              <a:t> fie </a:t>
            </a:r>
            <a:r>
              <a:rPr lang="en-GB" sz="12800" dirty="0" err="1"/>
              <a:t>inventate</a:t>
            </a:r>
            <a:r>
              <a:rPr lang="en-GB" sz="12800" dirty="0"/>
              <a:t>, </a:t>
            </a:r>
            <a:r>
              <a:rPr lang="en-GB" sz="12800" dirty="0" err="1"/>
              <a:t>pentru</a:t>
            </a:r>
            <a:r>
              <a:rPr lang="en-GB" sz="12800" dirty="0"/>
              <a:t> </a:t>
            </a:r>
            <a:r>
              <a:rPr lang="en-GB" sz="12800" dirty="0" err="1"/>
              <a:t>probleme</a:t>
            </a:r>
            <a:r>
              <a:rPr lang="en-GB" sz="12800" dirty="0"/>
              <a:t> </a:t>
            </a:r>
            <a:r>
              <a:rPr lang="en-GB" sz="12800" dirty="0" err="1"/>
              <a:t>ce</a:t>
            </a:r>
            <a:r>
              <a:rPr lang="en-GB" sz="12800" dirty="0"/>
              <a:t> </a:t>
            </a:r>
            <a:r>
              <a:rPr lang="en-GB" sz="12800" dirty="0" err="1"/>
              <a:t>urmează</a:t>
            </a:r>
            <a:r>
              <a:rPr lang="en-GB" sz="12800" dirty="0"/>
              <a:t> </a:t>
            </a:r>
            <a:r>
              <a:rPr lang="en-GB" sz="12800" dirty="0" err="1"/>
              <a:t>să</a:t>
            </a:r>
            <a:r>
              <a:rPr lang="en-GB" sz="12800" dirty="0"/>
              <a:t> îşi </a:t>
            </a:r>
            <a:r>
              <a:rPr lang="en-GB" sz="12800" dirty="0" err="1"/>
              <a:t>caute</a:t>
            </a:r>
            <a:r>
              <a:rPr lang="en-GB" sz="12800" dirty="0"/>
              <a:t> </a:t>
            </a:r>
            <a:r>
              <a:rPr lang="en-GB" sz="12800" dirty="0" err="1"/>
              <a:t>soluţii</a:t>
            </a:r>
            <a:r>
              <a:rPr lang="en-GB" sz="12800" dirty="0"/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ro-RO" sz="12800" dirty="0" smtClean="0"/>
              <a:t>       </a:t>
            </a:r>
            <a:r>
              <a:rPr lang="en-GB" sz="12800" dirty="0" smtClean="0"/>
              <a:t>       </a:t>
            </a:r>
            <a:r>
              <a:rPr lang="en-GB" sz="12800" dirty="0" err="1" smtClean="0"/>
              <a:t>Schimbarea</a:t>
            </a:r>
            <a:r>
              <a:rPr lang="en-GB" sz="12800" dirty="0" smtClean="0"/>
              <a:t> </a:t>
            </a:r>
            <a:r>
              <a:rPr lang="en-GB" sz="12800" dirty="0"/>
              <a:t>nu se </a:t>
            </a:r>
            <a:r>
              <a:rPr lang="en-GB" sz="12800" dirty="0" err="1"/>
              <a:t>poate</a:t>
            </a:r>
            <a:r>
              <a:rPr lang="en-GB" sz="12800" dirty="0"/>
              <a:t> produce </a:t>
            </a:r>
            <a:r>
              <a:rPr lang="en-GB" sz="12800" dirty="0" err="1"/>
              <a:t>prin</a:t>
            </a:r>
            <a:r>
              <a:rPr lang="en-GB" sz="12800" dirty="0"/>
              <a:t> </a:t>
            </a:r>
            <a:r>
              <a:rPr lang="en-GB" sz="12800" dirty="0" err="1"/>
              <a:t>individ</a:t>
            </a:r>
            <a:r>
              <a:rPr lang="en-GB" sz="12800" dirty="0"/>
              <a:t>, ci </a:t>
            </a:r>
            <a:r>
              <a:rPr lang="en-GB" sz="12800" dirty="0" err="1"/>
              <a:t>prin</a:t>
            </a:r>
            <a:r>
              <a:rPr lang="en-GB" sz="12800" dirty="0"/>
              <a:t> </a:t>
            </a:r>
            <a:r>
              <a:rPr lang="en-GB" sz="12800" b="1" dirty="0" err="1">
                <a:solidFill>
                  <a:srgbClr val="C00000"/>
                </a:solidFill>
              </a:rPr>
              <a:t>echipe</a:t>
            </a:r>
            <a:r>
              <a:rPr lang="en-GB" sz="12800" b="1" dirty="0">
                <a:solidFill>
                  <a:srgbClr val="C00000"/>
                </a:solidFill>
              </a:rPr>
              <a:t> care </a:t>
            </a:r>
            <a:r>
              <a:rPr lang="en-GB" sz="12800" b="1" dirty="0" err="1">
                <a:solidFill>
                  <a:srgbClr val="C00000"/>
                </a:solidFill>
              </a:rPr>
              <a:t>colaborează</a:t>
            </a:r>
            <a:r>
              <a:rPr lang="en-GB" sz="12800" b="1" dirty="0">
                <a:solidFill>
                  <a:srgbClr val="C00000"/>
                </a:solidFill>
              </a:rPr>
              <a:t> şi </a:t>
            </a:r>
            <a:r>
              <a:rPr lang="en-GB" sz="12800" b="1" dirty="0" err="1">
                <a:solidFill>
                  <a:srgbClr val="C00000"/>
                </a:solidFill>
              </a:rPr>
              <a:t>învaţă</a:t>
            </a:r>
            <a:r>
              <a:rPr lang="en-GB" sz="12800" b="1" dirty="0">
                <a:solidFill>
                  <a:srgbClr val="C00000"/>
                </a:solidFill>
              </a:rPr>
              <a:t> </a:t>
            </a:r>
            <a:r>
              <a:rPr lang="en-GB" sz="12800" b="1" dirty="0" err="1">
                <a:solidFill>
                  <a:srgbClr val="C00000"/>
                </a:solidFill>
              </a:rPr>
              <a:t>împreună</a:t>
            </a:r>
            <a:r>
              <a:rPr lang="en-GB" sz="12800" b="1" dirty="0">
                <a:solidFill>
                  <a:srgbClr val="C00000"/>
                </a:solidFill>
              </a:rPr>
              <a:t>.  </a:t>
            </a:r>
            <a:endParaRPr lang="en-GB" sz="128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GB" sz="9600" dirty="0" smtClean="0"/>
          </a:p>
          <a:p>
            <a:pPr>
              <a:lnSpc>
                <a:spcPct val="150000"/>
              </a:lnSpc>
              <a:buNone/>
            </a:pPr>
            <a:r>
              <a:rPr lang="en-GB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o-RO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lucia\Desktop\IMG-20191030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8679" y="337930"/>
            <a:ext cx="5625548" cy="252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OBIECTIVE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559" y="3925368"/>
            <a:ext cx="21861705" cy="71582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600" dirty="0" err="1" smtClean="0"/>
              <a:t>Să</a:t>
            </a:r>
            <a:r>
              <a:rPr lang="en-GB" sz="3600" dirty="0" smtClean="0"/>
              <a:t> </a:t>
            </a:r>
            <a:r>
              <a:rPr lang="en-GB" sz="3600" dirty="0" err="1" smtClean="0"/>
              <a:t>ajute</a:t>
            </a:r>
            <a:r>
              <a:rPr lang="en-GB" sz="3600" dirty="0" smtClean="0"/>
              <a:t> </a:t>
            </a:r>
            <a:r>
              <a:rPr lang="en-GB" sz="3600" dirty="0" err="1" smtClean="0"/>
              <a:t>școlile</a:t>
            </a:r>
            <a:r>
              <a:rPr lang="en-GB" sz="3600" dirty="0" smtClean="0"/>
              <a:t> </a:t>
            </a:r>
            <a:r>
              <a:rPr lang="en-GB" sz="3600" dirty="0" err="1" smtClean="0"/>
              <a:t>să-i</a:t>
            </a:r>
            <a:r>
              <a:rPr lang="en-GB" sz="3600" dirty="0" smtClean="0"/>
              <a:t> inspire </a:t>
            </a:r>
            <a:r>
              <a:rPr lang="en-GB" sz="3600" dirty="0" err="1" smtClean="0"/>
              <a:t>pe</a:t>
            </a:r>
            <a:r>
              <a:rPr lang="en-GB" sz="3600" dirty="0" smtClean="0"/>
              <a:t> </a:t>
            </a:r>
            <a:r>
              <a:rPr lang="en-GB" sz="3600" dirty="0" err="1" smtClean="0"/>
              <a:t>elevi</a:t>
            </a:r>
            <a:r>
              <a:rPr lang="en-GB" sz="3600" dirty="0" smtClean="0"/>
              <a:t> </a:t>
            </a:r>
            <a:r>
              <a:rPr lang="en-GB" sz="3600" dirty="0" err="1" smtClean="0"/>
              <a:t>să</a:t>
            </a:r>
            <a:r>
              <a:rPr lang="en-GB" sz="3600" dirty="0" smtClean="0"/>
              <a:t> </a:t>
            </a:r>
            <a:r>
              <a:rPr lang="en-GB" sz="3600" dirty="0" err="1" smtClean="0"/>
              <a:t>își</a:t>
            </a:r>
            <a:r>
              <a:rPr lang="en-GB" sz="3600" dirty="0" smtClean="0"/>
              <a:t> </a:t>
            </a:r>
            <a:r>
              <a:rPr lang="en-GB" sz="3600" dirty="0" err="1" smtClean="0"/>
              <a:t>asume</a:t>
            </a:r>
            <a:r>
              <a:rPr lang="en-GB" sz="3600" dirty="0" smtClean="0"/>
              <a:t> </a:t>
            </a:r>
            <a:r>
              <a:rPr lang="en-GB" sz="3600" dirty="0" err="1" smtClean="0"/>
              <a:t>propriul</a:t>
            </a:r>
            <a:r>
              <a:rPr lang="en-GB" sz="3600" dirty="0" smtClean="0"/>
              <a:t> </a:t>
            </a:r>
            <a:r>
              <a:rPr lang="en-GB" sz="3600" dirty="0" err="1" smtClean="0"/>
              <a:t>viitor</a:t>
            </a:r>
            <a:r>
              <a:rPr lang="en-GB" sz="3600" dirty="0" smtClean="0"/>
              <a:t> </a:t>
            </a:r>
            <a:r>
              <a:rPr lang="en-GB" sz="3600" dirty="0" err="1" smtClean="0"/>
              <a:t>în</a:t>
            </a:r>
            <a:r>
              <a:rPr lang="en-GB" sz="3600" dirty="0" smtClean="0"/>
              <a:t> </a:t>
            </a:r>
            <a:r>
              <a:rPr lang="en-GB" sz="3600" dirty="0" err="1" smtClean="0"/>
              <a:t>cadrul</a:t>
            </a:r>
            <a:r>
              <a:rPr lang="en-GB" sz="3600" dirty="0" smtClean="0"/>
              <a:t> </a:t>
            </a:r>
            <a:r>
              <a:rPr lang="en-GB" sz="3600" dirty="0" err="1" smtClean="0"/>
              <a:t>unei</a:t>
            </a:r>
            <a:r>
              <a:rPr lang="en-GB" sz="3600" dirty="0" smtClean="0"/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educații</a:t>
            </a:r>
            <a:r>
              <a:rPr lang="en-GB" sz="3600" b="1" dirty="0" smtClean="0">
                <a:solidFill>
                  <a:srgbClr val="C00000"/>
                </a:solidFill>
              </a:rPr>
              <a:t> transformative</a:t>
            </a:r>
            <a:r>
              <a:rPr lang="en-GB" sz="3600" dirty="0" smtClean="0"/>
              <a:t>, </a:t>
            </a:r>
            <a:r>
              <a:rPr lang="en-GB" sz="3600" dirty="0" err="1" smtClean="0"/>
              <a:t>bazate</a:t>
            </a:r>
            <a:r>
              <a:rPr lang="en-GB" sz="3600" dirty="0" smtClean="0"/>
              <a:t> </a:t>
            </a:r>
            <a:r>
              <a:rPr lang="en-GB" sz="3600" dirty="0" err="1" smtClean="0"/>
              <a:t>pe</a:t>
            </a:r>
            <a:r>
              <a:rPr lang="en-GB" sz="3600" dirty="0" smtClean="0"/>
              <a:t> </a:t>
            </a:r>
            <a:r>
              <a:rPr lang="en-GB" sz="3600" dirty="0" err="1" smtClean="0"/>
              <a:t>asumarea</a:t>
            </a:r>
            <a:r>
              <a:rPr lang="en-GB" sz="3600" dirty="0" smtClean="0"/>
              <a:t> de </a:t>
            </a:r>
            <a:r>
              <a:rPr lang="en-GB" sz="3600" dirty="0" err="1" smtClean="0"/>
              <a:t>riscuri</a:t>
            </a:r>
            <a:r>
              <a:rPr lang="en-GB" sz="3600" dirty="0" smtClean="0"/>
              <a:t>, </a:t>
            </a:r>
            <a:r>
              <a:rPr lang="en-GB" sz="3600" dirty="0" err="1" smtClean="0"/>
              <a:t>creativitate</a:t>
            </a:r>
            <a:r>
              <a:rPr lang="en-GB" sz="3600" dirty="0" smtClean="0"/>
              <a:t> </a:t>
            </a:r>
            <a:r>
              <a:rPr lang="en-GB" sz="3600" dirty="0" err="1" smtClean="0"/>
              <a:t>și</a:t>
            </a:r>
            <a:r>
              <a:rPr lang="en-GB" sz="3600" dirty="0" smtClean="0"/>
              <a:t> </a:t>
            </a:r>
            <a:r>
              <a:rPr lang="en-GB" sz="3600" dirty="0" err="1" smtClean="0"/>
              <a:t>angajare</a:t>
            </a:r>
            <a:r>
              <a:rPr lang="en-GB" sz="3600" dirty="0" smtClean="0"/>
              <a:t>, cu </a:t>
            </a:r>
            <a:r>
              <a:rPr lang="en-GB" sz="3600" dirty="0" err="1" smtClean="0"/>
              <a:t>instrumentele</a:t>
            </a:r>
            <a:r>
              <a:rPr lang="en-GB" sz="3600" dirty="0" smtClean="0"/>
              <a:t> </a:t>
            </a:r>
            <a:r>
              <a:rPr lang="en-GB" sz="3600" dirty="0" err="1" smtClean="0"/>
              <a:t>și</a:t>
            </a:r>
            <a:r>
              <a:rPr lang="en-GB" sz="3600" dirty="0" smtClean="0"/>
              <a:t> </a:t>
            </a:r>
            <a:r>
              <a:rPr lang="en-GB" sz="3600" dirty="0" err="1" smtClean="0"/>
              <a:t>pasiunea</a:t>
            </a:r>
            <a:r>
              <a:rPr lang="en-GB" sz="3600" dirty="0" smtClean="0"/>
              <a:t> a 4 </a:t>
            </a:r>
            <a:r>
              <a:rPr lang="en-GB" sz="3600" dirty="0" err="1" smtClean="0"/>
              <a:t>inspectori</a:t>
            </a:r>
            <a:r>
              <a:rPr lang="en-GB" sz="3600" dirty="0" smtClean="0"/>
              <a:t> </a:t>
            </a:r>
            <a:r>
              <a:rPr lang="en-GB" sz="3600" dirty="0" err="1" smtClean="0"/>
              <a:t>școlari</a:t>
            </a:r>
            <a:r>
              <a:rPr lang="en-GB" sz="3600" dirty="0" smtClean="0"/>
              <a:t> </a:t>
            </a:r>
            <a:r>
              <a:rPr lang="en-GB" sz="3600" dirty="0" err="1" smtClean="0"/>
              <a:t>instruiți</a:t>
            </a:r>
            <a:r>
              <a:rPr lang="en-GB" sz="3600" dirty="0" smtClean="0"/>
              <a:t> </a:t>
            </a:r>
            <a:r>
              <a:rPr lang="en-GB" sz="3600" dirty="0" err="1" smtClean="0"/>
              <a:t>într</a:t>
            </a:r>
            <a:r>
              <a:rPr lang="en-GB" sz="3600" dirty="0" smtClean="0"/>
              <a:t>-un </a:t>
            </a:r>
            <a:r>
              <a:rPr lang="en-GB" sz="3600" dirty="0" err="1" smtClean="0"/>
              <a:t>sistem</a:t>
            </a:r>
            <a:r>
              <a:rPr lang="en-GB" sz="3600" dirty="0" smtClean="0"/>
              <a:t> </a:t>
            </a:r>
            <a:r>
              <a:rPr lang="en-GB" sz="3600" dirty="0" err="1" smtClean="0"/>
              <a:t>educațional</a:t>
            </a:r>
            <a:r>
              <a:rPr lang="en-GB" sz="3600" dirty="0" smtClean="0"/>
              <a:t> </a:t>
            </a:r>
            <a:r>
              <a:rPr lang="en-GB" sz="3600" dirty="0" err="1" smtClean="0"/>
              <a:t>calitativ</a:t>
            </a:r>
            <a:r>
              <a:rPr lang="en-GB" sz="3600" dirty="0" smtClean="0"/>
              <a:t>-din </a:t>
            </a:r>
            <a:r>
              <a:rPr lang="en-GB" sz="3600" dirty="0" err="1" smtClean="0"/>
              <a:t>Norvegia</a:t>
            </a:r>
            <a:endParaRPr lang="ro-RO" sz="3600" dirty="0" smtClean="0"/>
          </a:p>
          <a:p>
            <a:endParaRPr lang="ro-RO" sz="3600" dirty="0" smtClean="0"/>
          </a:p>
          <a:p>
            <a:r>
              <a:rPr lang="en-GB" sz="3600" dirty="0" err="1" smtClean="0"/>
              <a:t>Să</a:t>
            </a:r>
            <a:r>
              <a:rPr lang="en-GB" sz="3600" dirty="0" smtClean="0"/>
              <a:t> </a:t>
            </a:r>
            <a:r>
              <a:rPr lang="en-GB" sz="3600" dirty="0" err="1" smtClean="0"/>
              <a:t>crească</a:t>
            </a:r>
            <a:r>
              <a:rPr lang="en-GB" sz="3600" dirty="0" smtClean="0"/>
              <a:t> cu 10%, </a:t>
            </a:r>
            <a:r>
              <a:rPr lang="en-GB" sz="3600" dirty="0" err="1" smtClean="0"/>
              <a:t>începând</a:t>
            </a:r>
            <a:r>
              <a:rPr lang="en-GB" sz="3600" dirty="0" smtClean="0"/>
              <a:t> cu </a:t>
            </a:r>
            <a:r>
              <a:rPr lang="en-GB" sz="3600" dirty="0" err="1" smtClean="0"/>
              <a:t>anul</a:t>
            </a:r>
            <a:r>
              <a:rPr lang="en-GB" sz="3600" dirty="0" smtClean="0"/>
              <a:t> </a:t>
            </a:r>
            <a:r>
              <a:rPr lang="en-GB" sz="3600" dirty="0" err="1" smtClean="0"/>
              <a:t>școlar</a:t>
            </a:r>
            <a:r>
              <a:rPr lang="en-GB" sz="3600" dirty="0" smtClean="0"/>
              <a:t> 2019-2020 </a:t>
            </a:r>
            <a:r>
              <a:rPr lang="en-GB" sz="3600" dirty="0" err="1" smtClean="0"/>
              <a:t>numărul</a:t>
            </a:r>
            <a:r>
              <a:rPr lang="en-GB" sz="3600" dirty="0" smtClean="0"/>
              <a:t> de </a:t>
            </a:r>
            <a:r>
              <a:rPr lang="en-GB" sz="3600" dirty="0" err="1" smtClean="0"/>
              <a:t>școli</a:t>
            </a:r>
            <a:r>
              <a:rPr lang="en-GB" sz="3600" dirty="0" smtClean="0"/>
              <a:t> </a:t>
            </a:r>
            <a:r>
              <a:rPr lang="en-GB" sz="3600" dirty="0" err="1" smtClean="0"/>
              <a:t>ce</a:t>
            </a:r>
            <a:r>
              <a:rPr lang="en-GB" sz="3600" dirty="0" smtClean="0"/>
              <a:t> </a:t>
            </a:r>
            <a:r>
              <a:rPr lang="en-GB" sz="3600" dirty="0" err="1" smtClean="0"/>
              <a:t>explorează</a:t>
            </a:r>
            <a:r>
              <a:rPr lang="en-GB" sz="3600" dirty="0" smtClean="0"/>
              <a:t> </a:t>
            </a:r>
            <a:r>
              <a:rPr lang="en-GB" sz="3600" dirty="0" err="1" smtClean="0"/>
              <a:t>practic</a:t>
            </a:r>
            <a:r>
              <a:rPr lang="en-GB" sz="3600" dirty="0" smtClean="0"/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rolul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profesorului</a:t>
            </a:r>
            <a:r>
              <a:rPr lang="en-GB" sz="3600" b="1" dirty="0" smtClean="0">
                <a:solidFill>
                  <a:srgbClr val="C00000"/>
                </a:solidFill>
              </a:rPr>
              <a:t> ca agent de </a:t>
            </a:r>
            <a:r>
              <a:rPr lang="en-GB" sz="3600" b="1" dirty="0" err="1" smtClean="0">
                <a:solidFill>
                  <a:srgbClr val="C00000"/>
                </a:solidFill>
              </a:rPr>
              <a:t>schimbare</a:t>
            </a:r>
            <a:r>
              <a:rPr lang="en-GB" sz="3600" dirty="0" smtClean="0"/>
              <a:t>, </a:t>
            </a:r>
            <a:r>
              <a:rPr lang="en-GB" sz="3600" dirty="0" err="1" smtClean="0"/>
              <a:t>capabil</a:t>
            </a:r>
            <a:r>
              <a:rPr lang="en-GB" sz="3600" dirty="0" smtClean="0"/>
              <a:t> </a:t>
            </a:r>
            <a:r>
              <a:rPr lang="en-GB" sz="3600" dirty="0" err="1" smtClean="0"/>
              <a:t>să</a:t>
            </a:r>
            <a:r>
              <a:rPr lang="en-GB" sz="3600" dirty="0" smtClean="0"/>
              <a:t> </a:t>
            </a:r>
            <a:r>
              <a:rPr lang="en-GB" sz="3600" dirty="0" err="1" smtClean="0"/>
              <a:t>construiască</a:t>
            </a:r>
            <a:r>
              <a:rPr lang="en-GB" sz="3600" dirty="0" smtClean="0"/>
              <a:t> </a:t>
            </a:r>
            <a:r>
              <a:rPr lang="en-GB" sz="3600" dirty="0" err="1" smtClean="0"/>
              <a:t>echipele</a:t>
            </a:r>
            <a:r>
              <a:rPr lang="en-GB" sz="3600" dirty="0" smtClean="0"/>
              <a:t> de </a:t>
            </a:r>
            <a:r>
              <a:rPr lang="en-GB" sz="3600" dirty="0" err="1" smtClean="0"/>
              <a:t>schimbare</a:t>
            </a:r>
            <a:r>
              <a:rPr lang="en-GB" sz="3600" dirty="0" smtClean="0"/>
              <a:t>, cu o </a:t>
            </a:r>
            <a:r>
              <a:rPr lang="en-GB" sz="3600" dirty="0" err="1" smtClean="0"/>
              <a:t>viziune</a:t>
            </a:r>
            <a:r>
              <a:rPr lang="en-GB" sz="3600" dirty="0" smtClean="0"/>
              <a:t> </a:t>
            </a:r>
            <a:r>
              <a:rPr lang="en-GB" sz="3600" dirty="0" err="1" smtClean="0"/>
              <a:t>personalizată</a:t>
            </a:r>
            <a:r>
              <a:rPr lang="en-GB" sz="3600" dirty="0" smtClean="0"/>
              <a:t>, </a:t>
            </a:r>
            <a:r>
              <a:rPr lang="en-GB" sz="3600" dirty="0" err="1" smtClean="0"/>
              <a:t>informală</a:t>
            </a:r>
            <a:r>
              <a:rPr lang="en-GB" sz="3600" dirty="0" smtClean="0"/>
              <a:t> </a:t>
            </a:r>
            <a:r>
              <a:rPr lang="en-GB" sz="3600" dirty="0" err="1" smtClean="0"/>
              <a:t>și</a:t>
            </a:r>
            <a:r>
              <a:rPr lang="en-GB" sz="3600" dirty="0" smtClean="0"/>
              <a:t> </a:t>
            </a:r>
            <a:r>
              <a:rPr lang="en-GB" sz="3600" dirty="0" err="1" smtClean="0"/>
              <a:t>colaborativă</a:t>
            </a:r>
            <a:r>
              <a:rPr lang="en-GB" sz="3600" dirty="0" smtClean="0"/>
              <a:t> a </a:t>
            </a:r>
            <a:r>
              <a:rPr lang="en-GB" sz="3600" dirty="0" err="1" smtClean="0"/>
              <a:t>educației</a:t>
            </a:r>
            <a:endParaRPr lang="ro-RO" sz="3600" dirty="0" smtClean="0"/>
          </a:p>
          <a:p>
            <a:pPr>
              <a:buNone/>
            </a:pPr>
            <a:endParaRPr lang="en-GB" sz="3600" dirty="0" smtClean="0"/>
          </a:p>
          <a:p>
            <a:r>
              <a:rPr lang="en-GB" sz="3600" dirty="0" smtClean="0"/>
              <a:t>• </a:t>
            </a:r>
            <a:r>
              <a:rPr lang="en-GB" sz="3600" dirty="0" err="1" smtClean="0"/>
              <a:t>Să</a:t>
            </a:r>
            <a:r>
              <a:rPr lang="en-GB" sz="3600" dirty="0" smtClean="0"/>
              <a:t> </a:t>
            </a:r>
            <a:r>
              <a:rPr lang="en-GB" sz="3600" dirty="0" err="1" smtClean="0"/>
              <a:t>crească</a:t>
            </a:r>
            <a:r>
              <a:rPr lang="en-GB" sz="3600" dirty="0" smtClean="0"/>
              <a:t> cu 10%, </a:t>
            </a:r>
            <a:r>
              <a:rPr lang="en-GB" sz="3600" dirty="0" err="1" smtClean="0"/>
              <a:t>începând</a:t>
            </a:r>
            <a:r>
              <a:rPr lang="en-GB" sz="3600" dirty="0" smtClean="0"/>
              <a:t> cu </a:t>
            </a:r>
            <a:r>
              <a:rPr lang="en-GB" sz="3600" dirty="0" err="1" smtClean="0"/>
              <a:t>anul</a:t>
            </a:r>
            <a:r>
              <a:rPr lang="en-GB" sz="3600" dirty="0" smtClean="0"/>
              <a:t> </a:t>
            </a:r>
            <a:r>
              <a:rPr lang="en-GB" sz="3600" dirty="0" err="1" smtClean="0"/>
              <a:t>școlar</a:t>
            </a:r>
            <a:r>
              <a:rPr lang="en-GB" sz="3600" dirty="0" smtClean="0"/>
              <a:t> 2019-2020 </a:t>
            </a:r>
            <a:r>
              <a:rPr lang="en-GB" sz="3600" dirty="0" err="1" smtClean="0"/>
              <a:t>numărul</a:t>
            </a:r>
            <a:r>
              <a:rPr lang="en-GB" sz="3600" dirty="0" smtClean="0"/>
              <a:t> de </a:t>
            </a:r>
            <a:r>
              <a:rPr lang="en-GB" sz="3600" dirty="0" err="1" smtClean="0"/>
              <a:t>școli</a:t>
            </a:r>
            <a:r>
              <a:rPr lang="en-GB" sz="3600" dirty="0" smtClean="0"/>
              <a:t> care </a:t>
            </a:r>
            <a:r>
              <a:rPr lang="en-GB" sz="3600" dirty="0" err="1" smtClean="0"/>
              <a:t>adoptă</a:t>
            </a:r>
            <a:r>
              <a:rPr lang="en-GB" sz="3600" dirty="0" smtClean="0"/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învățarea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bazată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pe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proiect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dirty="0" err="1" smtClean="0"/>
              <a:t>în</a:t>
            </a:r>
            <a:r>
              <a:rPr lang="en-GB" sz="3600" dirty="0" smtClean="0"/>
              <a:t> </a:t>
            </a:r>
            <a:r>
              <a:rPr lang="en-GB" sz="3600" dirty="0" err="1" smtClean="0"/>
              <a:t>timpul</a:t>
            </a:r>
            <a:r>
              <a:rPr lang="en-GB" sz="3600" dirty="0" smtClean="0"/>
              <a:t> </a:t>
            </a:r>
            <a:r>
              <a:rPr lang="en-GB" sz="3600" dirty="0" err="1" smtClean="0"/>
              <a:t>procesului</a:t>
            </a:r>
            <a:r>
              <a:rPr lang="en-GB" sz="3600" dirty="0" smtClean="0"/>
              <a:t> </a:t>
            </a:r>
            <a:r>
              <a:rPr lang="en-GB" sz="3600" dirty="0" err="1" smtClean="0"/>
              <a:t>educațional</a:t>
            </a:r>
            <a:endParaRPr lang="en-GB" sz="3600" dirty="0" smtClean="0"/>
          </a:p>
          <a:p>
            <a:pPr>
              <a:lnSpc>
                <a:spcPct val="150000"/>
              </a:lnSpc>
            </a:pPr>
            <a:endParaRPr lang="ro-RO" sz="3600" dirty="0" smtClean="0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xmlns="" id="{20B7C31E-612B-44E1-850C-3020CB8F5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21861704" cy="553998"/>
          </a:xfrm>
        </p:spPr>
        <p:txBody>
          <a:bodyPr/>
          <a:lstStyle/>
          <a:p>
            <a:r>
              <a:rPr lang="en-GB" sz="3600" dirty="0"/>
              <a:t>Ce şi-a </a:t>
            </a:r>
            <a:r>
              <a:rPr lang="en-GB" sz="3600" dirty="0" err="1"/>
              <a:t>propus</a:t>
            </a:r>
            <a:r>
              <a:rPr lang="en-GB" sz="3600" dirty="0"/>
              <a:t> </a:t>
            </a:r>
            <a:r>
              <a:rPr lang="en-GB" sz="3600" dirty="0" err="1"/>
              <a:t>acest</a:t>
            </a:r>
            <a:r>
              <a:rPr lang="en-GB" sz="3600" dirty="0"/>
              <a:t> curs </a:t>
            </a:r>
            <a:r>
              <a:rPr lang="en-GB" sz="3600" dirty="0" err="1"/>
              <a:t>să</a:t>
            </a:r>
            <a:r>
              <a:rPr lang="en-GB" sz="3600" dirty="0"/>
              <a:t> ne </a:t>
            </a:r>
            <a:r>
              <a:rPr lang="en-GB" sz="3600" dirty="0" err="1"/>
              <a:t>înveţe</a:t>
            </a:r>
            <a:r>
              <a:rPr lang="en-GB" sz="3600" dirty="0"/>
              <a:t>?</a:t>
            </a:r>
          </a:p>
        </p:txBody>
      </p:sp>
      <p:pic>
        <p:nvPicPr>
          <p:cNvPr id="7" name="Picture 2" descr="C:\Users\lucia\Desktop\IMG-20191030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3600" y="516834"/>
            <a:ext cx="5625548" cy="252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4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COMPETENŢE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xmlns="" id="{20B7C31E-612B-44E1-850C-3020CB8F5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21861704" cy="553998"/>
          </a:xfrm>
        </p:spPr>
        <p:txBody>
          <a:bodyPr/>
          <a:lstStyle/>
          <a:p>
            <a:r>
              <a:rPr lang="en-GB" sz="3600" dirty="0"/>
              <a:t>Ce am </a:t>
            </a:r>
            <a:r>
              <a:rPr lang="en-GB" sz="3600" dirty="0" err="1"/>
              <a:t>învăţat</a:t>
            </a:r>
            <a:r>
              <a:rPr lang="en-GB" sz="3600" dirty="0"/>
              <a:t>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facem</a:t>
            </a:r>
            <a:r>
              <a:rPr lang="en-GB" sz="3600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2C1587-3605-406C-A46B-D4A7A497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560" y="3814557"/>
            <a:ext cx="21861705" cy="88024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facilităm</a:t>
            </a:r>
            <a:r>
              <a:rPr lang="en-GB" sz="3600" dirty="0"/>
              <a:t> </a:t>
            </a:r>
            <a:r>
              <a:rPr lang="en-GB" sz="3600" dirty="0" err="1"/>
              <a:t>învăţarea</a:t>
            </a:r>
            <a:r>
              <a:rPr lang="en-GB" sz="3600" dirty="0"/>
              <a:t>;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dezvoltăm</a:t>
            </a:r>
            <a:r>
              <a:rPr lang="en-GB" sz="3600" dirty="0"/>
              <a:t> un curriculum </a:t>
            </a:r>
            <a:r>
              <a:rPr lang="en-GB" sz="3600" dirty="0" err="1"/>
              <a:t>orientat</a:t>
            </a:r>
            <a:r>
              <a:rPr lang="en-GB" sz="3600" dirty="0"/>
              <a:t> </a:t>
            </a:r>
            <a:r>
              <a:rPr lang="en-GB" sz="3600" dirty="0" err="1"/>
              <a:t>spre</a:t>
            </a:r>
            <a:r>
              <a:rPr lang="en-GB" sz="3600" dirty="0"/>
              <a:t> </a:t>
            </a:r>
            <a:r>
              <a:rPr lang="en-GB" sz="3600" dirty="0" err="1"/>
              <a:t>imperativele</a:t>
            </a:r>
            <a:r>
              <a:rPr lang="en-GB" sz="3600" dirty="0"/>
              <a:t> </a:t>
            </a:r>
            <a:r>
              <a:rPr lang="en-GB" sz="3600" dirty="0" err="1"/>
              <a:t>secolului</a:t>
            </a:r>
            <a:r>
              <a:rPr lang="en-GB" sz="3600" dirty="0"/>
              <a:t> XXI;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reflectăm</a:t>
            </a:r>
            <a:r>
              <a:rPr lang="en-GB" sz="3600" dirty="0"/>
              <a:t> </a:t>
            </a:r>
            <a:r>
              <a:rPr lang="en-GB" sz="3600" dirty="0" err="1"/>
              <a:t>asupra</a:t>
            </a:r>
            <a:r>
              <a:rPr lang="en-GB" sz="3600" dirty="0"/>
              <a:t> </a:t>
            </a:r>
            <a:r>
              <a:rPr lang="en-GB" sz="3600" dirty="0" err="1"/>
              <a:t>experienţelor</a:t>
            </a:r>
            <a:r>
              <a:rPr lang="en-GB" sz="3600" dirty="0"/>
              <a:t> de învăţare;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învăţăm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problematizare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luăm</a:t>
            </a:r>
            <a:r>
              <a:rPr lang="en-GB" sz="3600" dirty="0"/>
              <a:t> </a:t>
            </a:r>
            <a:r>
              <a:rPr lang="en-GB" sz="3600" dirty="0" err="1" smtClean="0"/>
              <a:t>iniţiativa</a:t>
            </a:r>
            <a:r>
              <a:rPr lang="en-GB" sz="3600" dirty="0" smtClean="0"/>
              <a:t>,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analizăm</a:t>
            </a:r>
            <a:r>
              <a:rPr lang="en-GB" sz="3600" dirty="0"/>
              <a:t> şi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evaluăm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învăţăm</a:t>
            </a:r>
            <a:r>
              <a:rPr lang="en-GB" sz="3600" dirty="0"/>
              <a:t> </a:t>
            </a:r>
            <a:r>
              <a:rPr lang="en-GB" sz="3600" dirty="0" err="1"/>
              <a:t>prin</a:t>
            </a:r>
            <a:r>
              <a:rPr lang="en-GB" sz="3600" dirty="0"/>
              <a:t> </a:t>
            </a:r>
            <a:r>
              <a:rPr lang="en-GB" sz="3600" dirty="0" err="1"/>
              <a:t>colaborare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învăţăm</a:t>
            </a:r>
            <a:r>
              <a:rPr lang="en-GB" sz="3600" dirty="0"/>
              <a:t> din </a:t>
            </a:r>
            <a:r>
              <a:rPr lang="en-GB" sz="3600" dirty="0" err="1"/>
              <a:t>greşeli</a:t>
            </a:r>
            <a:r>
              <a:rPr lang="en-GB" sz="3600" dirty="0"/>
              <a:t>; </a:t>
            </a:r>
          </a:p>
          <a:p>
            <a:pPr>
              <a:lnSpc>
                <a:spcPct val="150000"/>
              </a:lnSpc>
            </a:pPr>
            <a:r>
              <a:rPr lang="en-GB" sz="3600" dirty="0" err="1"/>
              <a:t>s</a:t>
            </a:r>
            <a:r>
              <a:rPr lang="en-GB" sz="3600" dirty="0" err="1" smtClean="0"/>
              <a:t>ă</a:t>
            </a:r>
            <a:r>
              <a:rPr lang="en-GB" sz="3600" dirty="0" smtClean="0"/>
              <a:t> </a:t>
            </a:r>
            <a:r>
              <a:rPr lang="en-GB" sz="3600" dirty="0" err="1"/>
              <a:t>dăm</a:t>
            </a:r>
            <a:r>
              <a:rPr lang="en-GB" sz="3600" dirty="0"/>
              <a:t> şi </a:t>
            </a:r>
            <a:r>
              <a:rPr lang="en-GB" sz="3600" dirty="0" err="1"/>
              <a:t>să</a:t>
            </a:r>
            <a:r>
              <a:rPr lang="en-GB" sz="3600" dirty="0"/>
              <a:t> </a:t>
            </a:r>
            <a:r>
              <a:rPr lang="en-GB" sz="3600" dirty="0" err="1"/>
              <a:t>primim</a:t>
            </a:r>
            <a:r>
              <a:rPr lang="en-GB" sz="3600" dirty="0"/>
              <a:t> feedback.  </a:t>
            </a:r>
          </a:p>
        </p:txBody>
      </p:sp>
      <p:pic>
        <p:nvPicPr>
          <p:cNvPr id="7" name="Picture 2" descr="C:\Users\lucia\Desktop\IMG-20191030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4817" y="596347"/>
            <a:ext cx="5625548" cy="252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2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2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PARTICIPANŢI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A36E6C-9E30-400B-BA53-9182027CBB92}"/>
              </a:ext>
            </a:extLst>
          </p:cNvPr>
          <p:cNvSpPr txBox="1"/>
          <p:nvPr/>
        </p:nvSpPr>
        <p:spPr>
          <a:xfrm>
            <a:off x="12543182" y="1669774"/>
            <a:ext cx="11350487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chemeClr val="bg1"/>
                </a:solidFill>
              </a:rPr>
              <a:t>Prof</a:t>
            </a:r>
            <a:r>
              <a:rPr lang="en-GB" sz="3200" b="1" dirty="0" smtClean="0">
                <a:solidFill>
                  <a:schemeClr val="bg1"/>
                </a:solidFill>
              </a:rPr>
              <a:t>. </a:t>
            </a:r>
            <a:r>
              <a:rPr lang="ro-RO" sz="3200" b="1" dirty="0" smtClean="0">
                <a:solidFill>
                  <a:schemeClr val="bg1"/>
                </a:solidFill>
              </a:rPr>
              <a:t>Luciana ANTOCI</a:t>
            </a:r>
            <a:r>
              <a:rPr lang="en-GB" sz="3200" dirty="0" smtClean="0">
                <a:solidFill>
                  <a:schemeClr val="bg1"/>
                </a:solidFill>
              </a:rPr>
              <a:t>– </a:t>
            </a:r>
            <a:r>
              <a:rPr lang="en-GB" sz="3200" dirty="0">
                <a:solidFill>
                  <a:schemeClr val="bg1"/>
                </a:solidFill>
              </a:rPr>
              <a:t>Inspector </a:t>
            </a:r>
            <a:r>
              <a:rPr lang="ro-RO" sz="3200" dirty="0" smtClean="0">
                <a:solidFill>
                  <a:schemeClr val="bg1"/>
                </a:solidFill>
              </a:rPr>
              <a:t>școlar pentru management instituțional</a:t>
            </a: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chemeClr val="bg1"/>
                </a:solidFill>
              </a:rPr>
              <a:t>Prof. </a:t>
            </a:r>
            <a:r>
              <a:rPr lang="ro-RO" sz="3200" b="1" dirty="0" smtClean="0">
                <a:solidFill>
                  <a:schemeClr val="bg1"/>
                </a:solidFill>
              </a:rPr>
              <a:t>dr. Mihaela LESENCIUC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– Inspector </a:t>
            </a:r>
            <a:r>
              <a:rPr lang="ro-RO" sz="3200" dirty="0" err="1" smtClean="0">
                <a:solidFill>
                  <a:schemeClr val="bg1"/>
                </a:solidFill>
              </a:rPr>
              <a:t>ș</a:t>
            </a:r>
            <a:r>
              <a:rPr lang="en-GB" sz="3200" dirty="0" err="1" smtClean="0">
                <a:solidFill>
                  <a:schemeClr val="bg1"/>
                </a:solidFill>
              </a:rPr>
              <a:t>colar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ro-RO" sz="3200" dirty="0" smtClean="0">
                <a:solidFill>
                  <a:schemeClr val="bg1"/>
                </a:solidFill>
              </a:rPr>
              <a:t>pentru geografie</a:t>
            </a: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chemeClr val="bg1"/>
                </a:solidFill>
              </a:rPr>
              <a:t>Prof. </a:t>
            </a:r>
            <a:r>
              <a:rPr lang="ro-RO" sz="3200" b="1" dirty="0" smtClean="0">
                <a:solidFill>
                  <a:schemeClr val="bg1"/>
                </a:solidFill>
              </a:rPr>
              <a:t>dr. Florentin Traian CIOBOTARU</a:t>
            </a:r>
            <a:r>
              <a:rPr lang="en-GB" sz="3200" dirty="0" smtClean="0">
                <a:solidFill>
                  <a:schemeClr val="bg1"/>
                </a:solidFill>
              </a:rPr>
              <a:t>– Inspector </a:t>
            </a:r>
            <a:r>
              <a:rPr lang="ro-RO" sz="3200" dirty="0" smtClean="0">
                <a:solidFill>
                  <a:schemeClr val="bg1"/>
                </a:solidFill>
              </a:rPr>
              <a:t>școlar pentru management instituțional</a:t>
            </a:r>
            <a:endParaRPr lang="en-GB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3200" b="1" dirty="0">
                <a:solidFill>
                  <a:schemeClr val="bg1"/>
                </a:solidFill>
              </a:rPr>
              <a:t>Prof. </a:t>
            </a:r>
            <a:r>
              <a:rPr lang="ro-RO" sz="3200" b="1" dirty="0" smtClean="0">
                <a:solidFill>
                  <a:schemeClr val="bg1"/>
                </a:solidFill>
              </a:rPr>
              <a:t>Corneliu Constantin ILIE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– Inspector şcolar </a:t>
            </a:r>
            <a:r>
              <a:rPr lang="en-GB" sz="3200" dirty="0" err="1">
                <a:solidFill>
                  <a:schemeClr val="bg1"/>
                </a:solidFill>
              </a:rPr>
              <a:t>pentru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ro-RO" sz="3200" dirty="0" smtClean="0">
                <a:solidFill>
                  <a:schemeClr val="bg1"/>
                </a:solidFill>
              </a:rPr>
              <a:t>învățământ primar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ucia\Desktop\thumbnail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75" y="3081129"/>
            <a:ext cx="12165496" cy="731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6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01" y="529913"/>
            <a:ext cx="4545220" cy="1384995"/>
          </a:xfrm>
        </p:spPr>
        <p:txBody>
          <a:bodyPr/>
          <a:lstStyle/>
          <a:p>
            <a:pPr algn="ctr"/>
            <a:r>
              <a:rPr lang="en-GB" dirty="0"/>
              <a:t>ZIUA 1</a:t>
            </a:r>
          </a:p>
        </p:txBody>
      </p:sp>
      <p:pic>
        <p:nvPicPr>
          <p:cNvPr id="3074" name="Picture 2" descr="C:\Users\lucia\Desktop\thumbnail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021" y="2011087"/>
            <a:ext cx="6269865" cy="10287000"/>
          </a:xfrm>
          <a:prstGeom prst="rect">
            <a:avLst/>
          </a:prstGeom>
          <a:noFill/>
        </p:spPr>
      </p:pic>
      <p:pic>
        <p:nvPicPr>
          <p:cNvPr id="3075" name="Picture 3" descr="C:\Users\lucia\Desktop\thumbnail (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183" y="894522"/>
            <a:ext cx="8865704" cy="5685182"/>
          </a:xfrm>
          <a:prstGeom prst="rect">
            <a:avLst/>
          </a:prstGeom>
          <a:noFill/>
        </p:spPr>
      </p:pic>
      <p:pic>
        <p:nvPicPr>
          <p:cNvPr id="3076" name="Picture 4" descr="C:\Users\lucia\Desktop\thumbnail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26240" y="1434618"/>
            <a:ext cx="5791200" cy="10287000"/>
          </a:xfrm>
          <a:prstGeom prst="rect">
            <a:avLst/>
          </a:prstGeom>
          <a:noFill/>
        </p:spPr>
      </p:pic>
      <p:pic>
        <p:nvPicPr>
          <p:cNvPr id="3077" name="Picture 5" descr="C:\Users\lucia\Desktop\thumbnail (8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678" y="6902796"/>
            <a:ext cx="8875574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7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ZIUA 1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8735AA8F-DE76-4B5B-86BC-3D54C80B0C3C}"/>
              </a:ext>
            </a:extLst>
          </p:cNvPr>
          <p:cNvSpPr txBox="1">
            <a:spLocks/>
          </p:cNvSpPr>
          <p:nvPr/>
        </p:nvSpPr>
        <p:spPr>
          <a:xfrm>
            <a:off x="1260386" y="3272006"/>
            <a:ext cx="10414163" cy="3958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Identificarea</a:t>
            </a:r>
            <a:r>
              <a:rPr lang="en-GB" sz="3600" dirty="0"/>
              <a:t> </a:t>
            </a:r>
            <a:r>
              <a:rPr lang="en-GB" sz="3600" dirty="0" err="1"/>
              <a:t>nevoilor</a:t>
            </a:r>
            <a:r>
              <a:rPr lang="en-GB" sz="3600" dirty="0"/>
              <a:t> de </a:t>
            </a:r>
            <a:r>
              <a:rPr lang="en-GB" sz="3600" dirty="0" err="1"/>
              <a:t>formare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Construirea</a:t>
            </a:r>
            <a:r>
              <a:rPr lang="en-GB" sz="3600" dirty="0"/>
              <a:t> şi </a:t>
            </a:r>
            <a:r>
              <a:rPr lang="en-GB" sz="3600" dirty="0" err="1"/>
              <a:t>coeziunea</a:t>
            </a:r>
            <a:r>
              <a:rPr lang="en-GB" sz="3600" dirty="0"/>
              <a:t> </a:t>
            </a:r>
            <a:r>
              <a:rPr lang="en-GB" sz="3600" dirty="0" err="1"/>
              <a:t>echipei</a:t>
            </a:r>
            <a:r>
              <a:rPr lang="en-GB" sz="3600" dirty="0"/>
              <a:t>; </a:t>
            </a:r>
          </a:p>
          <a:p>
            <a:r>
              <a:rPr lang="en-GB" sz="3600" dirty="0"/>
              <a:t>Cum </a:t>
            </a:r>
            <a:r>
              <a:rPr lang="en-GB" sz="3600" dirty="0" err="1"/>
              <a:t>învăţăm</a:t>
            </a:r>
            <a:r>
              <a:rPr lang="en-GB" sz="3600" dirty="0"/>
              <a:t> individual şi </a:t>
            </a:r>
            <a:r>
              <a:rPr lang="en-GB" sz="3600" dirty="0" err="1"/>
              <a:t>în</a:t>
            </a:r>
            <a:r>
              <a:rPr lang="en-GB" sz="3600" dirty="0"/>
              <a:t> </a:t>
            </a:r>
            <a:r>
              <a:rPr lang="en-GB" sz="3600" dirty="0" err="1"/>
              <a:t>grup</a:t>
            </a:r>
            <a:r>
              <a:rPr lang="en-GB" sz="3600" dirty="0"/>
              <a:t>?</a:t>
            </a:r>
          </a:p>
          <a:p>
            <a:r>
              <a:rPr lang="en-GB" sz="3600" dirty="0"/>
              <a:t>“How little is enough?”</a:t>
            </a:r>
          </a:p>
          <a:p>
            <a:r>
              <a:rPr lang="en-GB" sz="3600" dirty="0"/>
              <a:t>Reguli de </a:t>
            </a:r>
            <a:r>
              <a:rPr lang="en-GB" sz="3600" dirty="0" err="1"/>
              <a:t>grup</a:t>
            </a:r>
            <a:r>
              <a:rPr lang="en-GB" sz="3600" dirty="0"/>
              <a:t>;</a:t>
            </a:r>
          </a:p>
          <a:p>
            <a:r>
              <a:rPr lang="en-GB" sz="3600" dirty="0" err="1"/>
              <a:t>Autoevaluare</a:t>
            </a:r>
            <a:r>
              <a:rPr lang="en-GB" sz="3600" dirty="0"/>
              <a:t> / </a:t>
            </a:r>
            <a:r>
              <a:rPr lang="en-GB" sz="3600" dirty="0" err="1"/>
              <a:t>Reflecţie</a:t>
            </a:r>
            <a:r>
              <a:rPr lang="en-GB" sz="3600" dirty="0"/>
              <a:t>. 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xmlns="" id="{19A5601A-6A9C-42CD-9EF4-DBB792060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7863175" cy="641204"/>
          </a:xfrm>
        </p:spPr>
        <p:txBody>
          <a:bodyPr/>
          <a:lstStyle/>
          <a:p>
            <a:r>
              <a:rPr lang="en-GB" sz="3600" dirty="0"/>
              <a:t>Ce?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xmlns="" id="{9ECB6100-D8CD-4D00-9958-E32BBC162A4E}"/>
              </a:ext>
            </a:extLst>
          </p:cNvPr>
          <p:cNvSpPr txBox="1">
            <a:spLocks/>
          </p:cNvSpPr>
          <p:nvPr/>
        </p:nvSpPr>
        <p:spPr>
          <a:xfrm>
            <a:off x="1259559" y="8327534"/>
            <a:ext cx="786317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Cum?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575A70F-C63E-4EC5-902D-D84F7338D394}"/>
              </a:ext>
            </a:extLst>
          </p:cNvPr>
          <p:cNvSpPr txBox="1">
            <a:spLocks/>
          </p:cNvSpPr>
          <p:nvPr/>
        </p:nvSpPr>
        <p:spPr>
          <a:xfrm>
            <a:off x="1259559" y="9156360"/>
            <a:ext cx="8858265" cy="3129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Check in / Check out</a:t>
            </a:r>
          </a:p>
          <a:p>
            <a:r>
              <a:rPr lang="en-GB" sz="3600" dirty="0" err="1"/>
              <a:t>Portret</a:t>
            </a:r>
            <a:r>
              <a:rPr lang="en-GB" sz="3600" dirty="0"/>
              <a:t>;</a:t>
            </a:r>
          </a:p>
          <a:p>
            <a:r>
              <a:rPr lang="en-GB" sz="3600" dirty="0"/>
              <a:t>YOYO; </a:t>
            </a:r>
          </a:p>
          <a:p>
            <a:r>
              <a:rPr lang="en-GB" sz="3600" dirty="0" err="1"/>
              <a:t>Metoda</a:t>
            </a:r>
            <a:r>
              <a:rPr lang="en-GB" sz="3600" dirty="0"/>
              <a:t> Lego.</a:t>
            </a:r>
          </a:p>
        </p:txBody>
      </p:sp>
      <p:pic>
        <p:nvPicPr>
          <p:cNvPr id="4098" name="Picture 2" descr="C:\Users\lucia\Desktop\thumbnail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84975" y="1649896"/>
            <a:ext cx="15008086" cy="10475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2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A3D303-357F-448D-9D33-F32BC523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7" y="529913"/>
            <a:ext cx="5327374" cy="3187322"/>
          </a:xfrm>
        </p:spPr>
        <p:txBody>
          <a:bodyPr/>
          <a:lstStyle/>
          <a:p>
            <a:pPr algn="ctr"/>
            <a:r>
              <a:rPr lang="en-GB" dirty="0"/>
              <a:t>ZIUA 2</a:t>
            </a:r>
          </a:p>
        </p:txBody>
      </p:sp>
      <p:pic>
        <p:nvPicPr>
          <p:cNvPr id="5122" name="Picture 2" descr="C:\Users\lucia\Desktop\thumbnail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5236" y="6042991"/>
            <a:ext cx="10495722" cy="6997148"/>
          </a:xfrm>
          <a:prstGeom prst="rect">
            <a:avLst/>
          </a:prstGeom>
          <a:noFill/>
        </p:spPr>
      </p:pic>
      <p:pic>
        <p:nvPicPr>
          <p:cNvPr id="5125" name="Picture 5" descr="C:\Users\lucia\Desktop\thumbnail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5182" y="346766"/>
            <a:ext cx="6539947" cy="5040244"/>
          </a:xfrm>
          <a:prstGeom prst="rect">
            <a:avLst/>
          </a:prstGeom>
          <a:noFill/>
        </p:spPr>
      </p:pic>
      <p:pic>
        <p:nvPicPr>
          <p:cNvPr id="5126" name="Picture 6" descr="C:\Users\lucia\Desktop\thumbnai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05" y="350299"/>
            <a:ext cx="7172517" cy="5149756"/>
          </a:xfrm>
          <a:prstGeom prst="rect">
            <a:avLst/>
          </a:prstGeom>
          <a:noFill/>
        </p:spPr>
      </p:pic>
      <p:pic>
        <p:nvPicPr>
          <p:cNvPr id="17" name="Picture 2" descr="C:\Users\lucia\Desktop\thumbnail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" y="3820160"/>
            <a:ext cx="7581831" cy="810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4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745</Words>
  <Application>Microsoft Office PowerPoint</Application>
  <PresentationFormat>Particularizare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1" baseType="lpstr">
      <vt:lpstr>Office-theme</vt:lpstr>
      <vt:lpstr>  ThE SchoolS neEd ageNts of ChangE! (ESSENCE)  SEE 2018 - EEA4EDU  </vt:lpstr>
      <vt:lpstr>Prezentare PowerPoint</vt:lpstr>
      <vt:lpstr>                                                                 CONTEXT</vt:lpstr>
      <vt:lpstr>OBIECTIVE</vt:lpstr>
      <vt:lpstr>COMPETENŢE</vt:lpstr>
      <vt:lpstr>PARTICIPANŢI</vt:lpstr>
      <vt:lpstr>ZIUA 1</vt:lpstr>
      <vt:lpstr>ZIUA 1</vt:lpstr>
      <vt:lpstr>ZIUA 2</vt:lpstr>
      <vt:lpstr>ZIUA 2</vt:lpstr>
      <vt:lpstr>ZIUA 3</vt:lpstr>
      <vt:lpstr>ZIUA 3</vt:lpstr>
      <vt:lpstr>ZIUA 4</vt:lpstr>
      <vt:lpstr>ZIUA 4</vt:lpstr>
      <vt:lpstr>ZIUA 5</vt:lpstr>
      <vt:lpstr>ZIUA 5</vt:lpstr>
      <vt:lpstr>La pas, prin feeria toamnei la OSLO</vt:lpstr>
      <vt:lpstr>Prezentare PowerPoint</vt:lpstr>
      <vt:lpstr>Prezentare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mihai</cp:lastModifiedBy>
  <cp:revision>63</cp:revision>
  <dcterms:created xsi:type="dcterms:W3CDTF">2017-09-27T10:52:39Z</dcterms:created>
  <dcterms:modified xsi:type="dcterms:W3CDTF">2019-12-03T11:57:26Z</dcterms:modified>
</cp:coreProperties>
</file>